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</p:sldMasterIdLst>
  <p:notesMasterIdLst>
    <p:notesMasterId r:id="rId42"/>
  </p:notesMasterIdLst>
  <p:sldIdLst>
    <p:sldId id="366" r:id="rId5"/>
    <p:sldId id="354" r:id="rId6"/>
    <p:sldId id="361" r:id="rId7"/>
    <p:sldId id="332" r:id="rId8"/>
    <p:sldId id="256" r:id="rId9"/>
    <p:sldId id="313" r:id="rId10"/>
    <p:sldId id="270" r:id="rId11"/>
    <p:sldId id="259" r:id="rId12"/>
    <p:sldId id="293" r:id="rId13"/>
    <p:sldId id="320" r:id="rId14"/>
    <p:sldId id="321" r:id="rId15"/>
    <p:sldId id="269" r:id="rId16"/>
    <p:sldId id="274" r:id="rId17"/>
    <p:sldId id="365" r:id="rId18"/>
    <p:sldId id="330" r:id="rId19"/>
    <p:sldId id="334" r:id="rId20"/>
    <p:sldId id="335" r:id="rId21"/>
    <p:sldId id="276" r:id="rId22"/>
    <p:sldId id="336" r:id="rId23"/>
    <p:sldId id="322" r:id="rId24"/>
    <p:sldId id="325" r:id="rId25"/>
    <p:sldId id="337" r:id="rId26"/>
    <p:sldId id="326" r:id="rId27"/>
    <p:sldId id="340" r:id="rId28"/>
    <p:sldId id="341" r:id="rId29"/>
    <p:sldId id="355" r:id="rId30"/>
    <p:sldId id="343" r:id="rId31"/>
    <p:sldId id="356" r:id="rId32"/>
    <p:sldId id="364" r:id="rId33"/>
    <p:sldId id="316" r:id="rId34"/>
    <p:sldId id="327" r:id="rId35"/>
    <p:sldId id="329" r:id="rId36"/>
    <p:sldId id="360" r:id="rId37"/>
    <p:sldId id="317" r:id="rId38"/>
    <p:sldId id="348" r:id="rId39"/>
    <p:sldId id="314" r:id="rId40"/>
    <p:sldId id="350" r:id="rId41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590" autoAdjust="0"/>
  </p:normalViewPr>
  <p:slideViewPr>
    <p:cSldViewPr>
      <p:cViewPr varScale="1">
        <p:scale>
          <a:sx n="126" d="100"/>
          <a:sy n="126" d="100"/>
        </p:scale>
        <p:origin x="119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FB06E-6713-4077-ADBD-A71E76EB89E9}" type="datetimeFigureOut">
              <a:rPr lang="nl-NL" smtClean="0"/>
              <a:t>5-7-2016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7DD5D-7A19-4C6B-9F5D-78A495DDC3E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0052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97DD5D-7A19-4C6B-9F5D-78A495DDC3EB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5181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Illumination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Reflection</a:t>
            </a:r>
            <a:r>
              <a:rPr lang="nl-NL" baseline="0" dirty="0" smtClean="0"/>
              <a:t> 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97DD5D-7A19-4C6B-9F5D-78A495DDC3EB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0033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97DD5D-7A19-4C6B-9F5D-78A495DDC3EB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8800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97DD5D-7A19-4C6B-9F5D-78A495DDC3EB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082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4C3C0-D75F-4D5F-9A90-96E4C18E7DE8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4945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99EAC-108D-424D-B1F2-C4383D7898EF}" type="datetime1">
              <a:rPr lang="nl-NL" smtClean="0"/>
              <a:t>5-7-2016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2866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9FD89-60DE-4546-8BA4-A2FA92654D28}" type="datetime1">
              <a:rPr lang="nl-NL" smtClean="0"/>
              <a:t>5-7-2016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3326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80961-290F-4500-A8A9-9EA8642CA133}" type="datetime1">
              <a:rPr lang="nl-NL" smtClean="0"/>
              <a:t>5-7-2016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8922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BC24C-8A81-4EF6-AA4E-7668F12B0AE0}" type="datetime1">
              <a:rPr lang="nl-NL" smtClean="0"/>
              <a:t>5-7-2016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6557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693D2-5849-44C1-A3E3-CD169663663D}" type="datetime1">
              <a:rPr lang="nl-NL" smtClean="0"/>
              <a:t>5-7-2016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9093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EDC41-8B98-4B0F-BEF4-511A232A8418}" type="datetime1">
              <a:rPr lang="nl-NL" smtClean="0"/>
              <a:t>5-7-2016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222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729F-E2CA-46F4-A12C-FBCDB34E5B2B}" type="datetime1">
              <a:rPr lang="nl-NL" smtClean="0"/>
              <a:t>5-7-2016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8026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10825-A0F9-4164-B530-B008FDC0CFD7}" type="datetime1">
              <a:rPr lang="nl-NL" smtClean="0"/>
              <a:t>5-7-2016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721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8CA28-2A2E-4C86-80AA-765D1A35EF43}" type="datetime1">
              <a:rPr lang="nl-NL" smtClean="0"/>
              <a:t>5-7-2016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2518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EDFF4-37E8-4669-86A5-03AB9BBD8DDC}" type="datetime1">
              <a:rPr lang="nl-NL" smtClean="0"/>
              <a:t>5-7-2016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4486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8CBB3-1162-4883-B384-5CECAB81B397}" type="datetime1">
              <a:rPr lang="nl-NL" smtClean="0"/>
              <a:t>5-7-2016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7912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1EA7C-34B8-47EA-95A5-C1743E4B8CA9}" type="datetime1">
              <a:rPr lang="nl-NL" smtClean="0"/>
              <a:t>5-7-2016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D0BE5-989C-42F0-AC7D-F26A05BBD27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1995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hyperlink" Target="http://paulbourke.net/dataformats/bitmaps/" TargetMode="Externa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50.png"/><Relationship Id="rId12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image" Target="../media/image3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10.png"/><Relationship Id="rId7" Type="http://schemas.openxmlformats.org/officeDocument/2006/relationships/image" Target="../media/image5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0.png"/><Relationship Id="rId11" Type="http://schemas.openxmlformats.org/officeDocument/2006/relationships/image" Target="../media/image62.png"/><Relationship Id="rId5" Type="http://schemas.openxmlformats.org/officeDocument/2006/relationships/image" Target="../media/image530.png"/><Relationship Id="rId10" Type="http://schemas.openxmlformats.org/officeDocument/2006/relationships/image" Target="../media/image61.png"/><Relationship Id="rId4" Type="http://schemas.openxmlformats.org/officeDocument/2006/relationships/image" Target="../media/image58.png"/><Relationship Id="rId9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www.petercorke.com/RVC/chaps/12/figs/morph_max.pn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hyperlink" Target="http://www.petercorke.com/RVC/chaps/12/figs/morph.p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opencv.org/modules/imgproc/doc/structural_analysis_and_shape_descriptors.html?highlight=moments#moments" TargetMode="External"/><Relationship Id="rId3" Type="http://schemas.openxmlformats.org/officeDocument/2006/relationships/image" Target="../media/image640.png"/><Relationship Id="rId7" Type="http://schemas.openxmlformats.org/officeDocument/2006/relationships/hyperlink" Target="http://en.wikipedia.org/wiki/Moment_(mathematics)" TargetMode="External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ortal.fhict.nl/IT/Minor%20Embedded%20Systems/Vision/week1/Simple%20ImageAnalysis%20by%20Moments.pdf" TargetMode="Externa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cv.willowgarage.com/wiki/Welcom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ages.drexel.edu/~nk752/tutorials.html" TargetMode="External"/><Relationship Id="rId4" Type="http://schemas.openxmlformats.org/officeDocument/2006/relationships/hyperlink" Target="http://opencv.willowgarage.com/wiki/InstallGuide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homepages.inf.ed.ac.uk/rbf/BOOKS/VERNON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MINES-VIS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Week 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807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251520" y="980728"/>
            <a:ext cx="8712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Bit depth </a:t>
            </a:r>
            <a:r>
              <a:rPr lang="en-US" dirty="0"/>
              <a:t>quantifies how many unique colors are available in an image's color palette in terms of the number of 0's and 1's, or "bits," which are used to specify each color</a:t>
            </a:r>
            <a:endParaRPr lang="nl-NL" dirty="0"/>
          </a:p>
        </p:txBody>
      </p:sp>
      <p:sp>
        <p:nvSpPr>
          <p:cNvPr id="4" name="Tekstvak 3"/>
          <p:cNvSpPr txBox="1"/>
          <p:nvPr/>
        </p:nvSpPr>
        <p:spPr>
          <a:xfrm>
            <a:off x="3638124" y="705783"/>
            <a:ext cx="1353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BIT DEPTH</a:t>
            </a:r>
          </a:p>
        </p:txBody>
      </p:sp>
      <p:sp>
        <p:nvSpPr>
          <p:cNvPr id="5" name="Rechthoek 4"/>
          <p:cNvSpPr/>
          <p:nvPr/>
        </p:nvSpPr>
        <p:spPr>
          <a:xfrm>
            <a:off x="102605" y="4725144"/>
            <a:ext cx="842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Every color pixel in a digital image is created through some combination of the three primary colors: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, and </a:t>
            </a:r>
            <a:r>
              <a:rPr lang="en-US" dirty="0">
                <a:solidFill>
                  <a:srgbClr val="0000FF"/>
                </a:solidFill>
              </a:rPr>
              <a:t>blue</a:t>
            </a:r>
            <a:r>
              <a:rPr lang="en-US" dirty="0"/>
              <a:t>.</a:t>
            </a:r>
            <a:endParaRPr lang="nl-NL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988840"/>
            <a:ext cx="6244812" cy="2350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ep 6"/>
          <p:cNvGrpSpPr/>
          <p:nvPr/>
        </p:nvGrpSpPr>
        <p:grpSpPr>
          <a:xfrm>
            <a:off x="238994" y="5737497"/>
            <a:ext cx="3240360" cy="709612"/>
            <a:chOff x="1792263" y="2780928"/>
            <a:chExt cx="5144642" cy="1419225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2263" y="2780928"/>
              <a:ext cx="4286250" cy="1419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kstvak 8"/>
            <p:cNvSpPr txBox="1"/>
            <p:nvPr/>
          </p:nvSpPr>
          <p:spPr>
            <a:xfrm>
              <a:off x="6300192" y="2996952"/>
              <a:ext cx="6367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i="1" dirty="0" smtClean="0">
                  <a:latin typeface="Times New Roman" pitchFamily="18" charset="0"/>
                  <a:cs typeface="Times New Roman" pitchFamily="18" charset="0"/>
                </a:rPr>
                <a:t>8 bits</a:t>
              </a:r>
            </a:p>
          </p:txBody>
        </p:sp>
      </p:grpSp>
      <p:grpSp>
        <p:nvGrpSpPr>
          <p:cNvPr id="10" name="Groep 9"/>
          <p:cNvGrpSpPr/>
          <p:nvPr/>
        </p:nvGrpSpPr>
        <p:grpSpPr>
          <a:xfrm>
            <a:off x="4748915" y="5723209"/>
            <a:ext cx="3187577" cy="723900"/>
            <a:chOff x="1763688" y="836712"/>
            <a:chExt cx="5131793" cy="1447800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836712"/>
              <a:ext cx="4314825" cy="144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kstvak 11"/>
            <p:cNvSpPr txBox="1"/>
            <p:nvPr/>
          </p:nvSpPr>
          <p:spPr>
            <a:xfrm>
              <a:off x="6156176" y="1052736"/>
              <a:ext cx="7393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i="1" dirty="0" smtClean="0">
                  <a:latin typeface="Times New Roman" pitchFamily="18" charset="0"/>
                  <a:cs typeface="Times New Roman" pitchFamily="18" charset="0"/>
                </a:rPr>
                <a:t>24 bits</a:t>
              </a:r>
            </a:p>
          </p:txBody>
        </p:sp>
      </p:grpSp>
      <p:sp>
        <p:nvSpPr>
          <p:cNvPr id="13" name="Tekstvak 12"/>
          <p:cNvSpPr txBox="1"/>
          <p:nvPr/>
        </p:nvSpPr>
        <p:spPr>
          <a:xfrm>
            <a:off x="2680862" y="244118"/>
            <a:ext cx="3971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Image </a:t>
            </a:r>
            <a:r>
              <a:rPr lang="nl-NL" sz="2400" dirty="0" err="1" smtClean="0">
                <a:solidFill>
                  <a:srgbClr val="C00000"/>
                </a:solidFill>
                <a:latin typeface="+mj-lt"/>
              </a:rPr>
              <a:t>Sensing</a:t>
            </a:r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nl-NL" sz="2400" dirty="0" err="1" smtClean="0">
                <a:solidFill>
                  <a:srgbClr val="C00000"/>
                </a:solidFill>
                <a:latin typeface="+mj-lt"/>
              </a:rPr>
              <a:t>and</a:t>
            </a:r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nl-NL" sz="2400" dirty="0" err="1" smtClean="0">
                <a:solidFill>
                  <a:srgbClr val="C00000"/>
                </a:solidFill>
                <a:latin typeface="+mj-lt"/>
              </a:rPr>
              <a:t>Acquisition</a:t>
            </a:r>
            <a:endParaRPr lang="nl-NL"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14" name="Tijdelijke aanduiding voor dianumm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355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" y="1318270"/>
            <a:ext cx="2895600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87" y="1313507"/>
            <a:ext cx="2886075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2" y="3645023"/>
            <a:ext cx="2838450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87" y="3645024"/>
            <a:ext cx="2924175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" y="3654548"/>
            <a:ext cx="2876550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kstvak 7"/>
          <p:cNvSpPr txBox="1"/>
          <p:nvPr/>
        </p:nvSpPr>
        <p:spPr>
          <a:xfrm>
            <a:off x="3347864" y="660749"/>
            <a:ext cx="1353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BIT DEPTH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2195736" y="116632"/>
            <a:ext cx="3971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Image </a:t>
            </a:r>
            <a:r>
              <a:rPr lang="nl-NL" sz="2400" dirty="0" err="1" smtClean="0">
                <a:solidFill>
                  <a:srgbClr val="C00000"/>
                </a:solidFill>
                <a:latin typeface="+mj-lt"/>
              </a:rPr>
              <a:t>Sensing</a:t>
            </a:r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nl-NL" sz="2400" dirty="0" err="1" smtClean="0">
                <a:solidFill>
                  <a:srgbClr val="C00000"/>
                </a:solidFill>
                <a:latin typeface="+mj-lt"/>
              </a:rPr>
              <a:t>and</a:t>
            </a:r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nl-NL" sz="2400" dirty="0" err="1" smtClean="0">
                <a:solidFill>
                  <a:srgbClr val="C00000"/>
                </a:solidFill>
                <a:latin typeface="+mj-lt"/>
              </a:rPr>
              <a:t>Acquisition</a:t>
            </a:r>
            <a:endParaRPr lang="nl-NL"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772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294903" y="2060848"/>
            <a:ext cx="87129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Pixel values typically represent gray levels, </a:t>
            </a:r>
            <a:r>
              <a:rPr lang="en-US" sz="2000" dirty="0" err="1"/>
              <a:t>colours</a:t>
            </a:r>
            <a:r>
              <a:rPr lang="en-US" sz="2000" dirty="0"/>
              <a:t>, heights, opacities </a:t>
            </a:r>
            <a:r>
              <a:rPr lang="en-US" sz="2000" dirty="0" smtClean="0"/>
              <a:t>etc.</a:t>
            </a:r>
            <a:endParaRPr lang="en-US" sz="2000" dirty="0"/>
          </a:p>
          <a:p>
            <a:r>
              <a:rPr lang="en-IE" sz="2000" b="1" dirty="0"/>
              <a:t>Remember</a:t>
            </a:r>
            <a:r>
              <a:rPr lang="en-IE" sz="2000" dirty="0"/>
              <a:t> </a:t>
            </a:r>
            <a:r>
              <a:rPr lang="en-IE" sz="2000" i="1" dirty="0"/>
              <a:t>digitization</a:t>
            </a:r>
            <a:r>
              <a:rPr lang="en-IE" sz="2000" dirty="0"/>
              <a:t> implies that a digital image is an </a:t>
            </a:r>
            <a:r>
              <a:rPr lang="en-IE" sz="2000" i="1" dirty="0"/>
              <a:t>approximation</a:t>
            </a:r>
            <a:r>
              <a:rPr lang="en-IE" sz="2000" dirty="0"/>
              <a:t> of a real scene</a:t>
            </a:r>
            <a:endParaRPr lang="en-US" sz="2000" b="1" dirty="0"/>
          </a:p>
        </p:txBody>
      </p:sp>
      <p:grpSp>
        <p:nvGrpSpPr>
          <p:cNvPr id="13" name="Groep 12"/>
          <p:cNvGrpSpPr/>
          <p:nvPr/>
        </p:nvGrpSpPr>
        <p:grpSpPr>
          <a:xfrm>
            <a:off x="299864" y="3190875"/>
            <a:ext cx="8567738" cy="2308225"/>
            <a:chOff x="285750" y="3860800"/>
            <a:chExt cx="8567738" cy="2308225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897"/>
            <a:stretch>
              <a:fillRect/>
            </a:stretch>
          </p:blipFill>
          <p:spPr bwMode="auto">
            <a:xfrm>
              <a:off x="285750" y="3881438"/>
              <a:ext cx="3940175" cy="2266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" name="Group 12"/>
            <p:cNvGrpSpPr>
              <a:grpSpLocks/>
            </p:cNvGrpSpPr>
            <p:nvPr/>
          </p:nvGrpSpPr>
          <p:grpSpPr bwMode="auto">
            <a:xfrm>
              <a:off x="4295775" y="3860800"/>
              <a:ext cx="4557713" cy="2308225"/>
              <a:chOff x="1464" y="2747"/>
              <a:chExt cx="2871" cy="1454"/>
            </a:xfrm>
          </p:grpSpPr>
          <p:pic>
            <p:nvPicPr>
              <p:cNvPr id="6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4" y="2747"/>
                <a:ext cx="2871" cy="1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2225" y="3153"/>
                <a:ext cx="128" cy="122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2840" y="2773"/>
                <a:ext cx="1460" cy="1402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" name="Line 8"/>
              <p:cNvSpPr>
                <a:spLocks noChangeShapeType="1"/>
              </p:cNvSpPr>
              <p:nvPr/>
            </p:nvSpPr>
            <p:spPr bwMode="auto">
              <a:xfrm flipV="1">
                <a:off x="2348" y="3108"/>
                <a:ext cx="484" cy="10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nl-NL"/>
              </a:p>
            </p:txBody>
          </p:sp>
          <p:sp>
            <p:nvSpPr>
              <p:cNvPr id="10" name="Rectangle 9"/>
              <p:cNvSpPr>
                <a:spLocks noChangeArrowheads="1"/>
              </p:cNvSpPr>
              <p:nvPr/>
            </p:nvSpPr>
            <p:spPr bwMode="auto">
              <a:xfrm>
                <a:off x="3225" y="3137"/>
                <a:ext cx="56" cy="57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" name="Text Box 10"/>
              <p:cNvSpPr txBox="1">
                <a:spLocks noChangeArrowheads="1"/>
              </p:cNvSpPr>
              <p:nvPr/>
            </p:nvSpPr>
            <p:spPr bwMode="auto">
              <a:xfrm>
                <a:off x="3414" y="2965"/>
                <a:ext cx="442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-110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-110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-110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-110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-110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-110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-110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-110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pitchFamily="-110" charset="-128"/>
                  </a:defRPr>
                </a:lvl9pPr>
              </a:lstStyle>
              <a:p>
                <a:pPr eaLnBrk="1" hangingPunct="1"/>
                <a:r>
                  <a:rPr lang="en-IE" sz="1400" dirty="0">
                    <a:solidFill>
                      <a:srgbClr val="CC0000"/>
                    </a:solidFill>
                  </a:rPr>
                  <a:t>1 pixel</a:t>
                </a:r>
                <a:endParaRPr lang="en-US" sz="1400" dirty="0">
                  <a:solidFill>
                    <a:srgbClr val="CC0000"/>
                  </a:solidFill>
                </a:endParaRPr>
              </a:p>
            </p:txBody>
          </p:sp>
          <p:sp>
            <p:nvSpPr>
              <p:cNvPr id="12" name="Line 11"/>
              <p:cNvSpPr>
                <a:spLocks noChangeShapeType="1"/>
              </p:cNvSpPr>
              <p:nvPr/>
            </p:nvSpPr>
            <p:spPr bwMode="auto">
              <a:xfrm flipH="1">
                <a:off x="3296" y="3052"/>
                <a:ext cx="168" cy="9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nl-NL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hoek 13"/>
              <p:cNvSpPr/>
              <p:nvPr/>
            </p:nvSpPr>
            <p:spPr>
              <a:xfrm>
                <a:off x="299864" y="764704"/>
                <a:ext cx="842493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An</a:t>
                </a:r>
                <a:r>
                  <a:rPr lang="en-US" sz="2000" b="1" dirty="0" smtClean="0"/>
                  <a:t> </a:t>
                </a:r>
                <a:r>
                  <a:rPr lang="en-US" sz="2000" b="1" dirty="0"/>
                  <a:t>image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may defined as a </a:t>
                </a:r>
                <a:r>
                  <a:rPr lang="en-US" sz="2000" dirty="0"/>
                  <a:t>two-dimensional </a:t>
                </a:r>
                <a:r>
                  <a:rPr lang="en-US" sz="2000" dirty="0" smtClean="0"/>
                  <a:t>functions of the form </a:t>
                </a:r>
                <a14:m>
                  <m:oMath xmlns:m="http://schemas.openxmlformats.org/officeDocument/2006/math">
                    <m:r>
                      <a:rPr lang="nl-NL" sz="2000" b="0" i="1" smtClean="0">
                        <a:solidFill>
                          <a:srgbClr val="0070C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nl-NL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sz="20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nl-NL" sz="20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nl-NL" sz="20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r>
                  <a:rPr lang="nl-NL" sz="2000" b="0" i="0" dirty="0" smtClean="0">
                    <a:solidFill>
                      <a:schemeClr val="tx1"/>
                    </a:solidFill>
                    <a:latin typeface="Cambria Math"/>
                  </a:rPr>
                  <a:t>.</a:t>
                </a:r>
              </a:p>
              <a:p>
                <a:r>
                  <a:rPr lang="nl-NL" sz="2000" i="1" dirty="0" smtClean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nl-NL" sz="2000" dirty="0" smtClean="0"/>
                  <a:t> </a:t>
                </a:r>
                <a:r>
                  <a:rPr lang="nl-NL" sz="2000" dirty="0" err="1" smtClean="0"/>
                  <a:t>and</a:t>
                </a:r>
                <a:r>
                  <a:rPr lang="nl-NL" sz="2000" dirty="0" smtClean="0"/>
                  <a:t> </a:t>
                </a:r>
                <a:r>
                  <a:rPr lang="nl-NL" sz="2000" i="1" dirty="0" smtClean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nl-NL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 smtClean="0"/>
                  <a:t>are </a:t>
                </a:r>
                <a:r>
                  <a:rPr lang="en-US" sz="2000" i="1" dirty="0" smtClean="0"/>
                  <a:t>spatial</a:t>
                </a:r>
                <a:r>
                  <a:rPr lang="en-US" sz="2000" dirty="0" smtClean="0"/>
                  <a:t> (plane) coordinates, and the value or amplitude of </a:t>
                </a:r>
                <a:r>
                  <a:rPr lang="nl-NL" sz="2000" i="1" dirty="0" smtClean="0">
                    <a:solidFill>
                      <a:srgbClr val="0070C0"/>
                    </a:solidFill>
                    <a:latin typeface="Times New Roman" pitchFamily="18" charset="0"/>
                    <a:cs typeface="Times New Roman" pitchFamily="18" charset="0"/>
                  </a:rPr>
                  <a:t>f</a:t>
                </a:r>
                <a:r>
                  <a:rPr lang="nl-NL" sz="2000" dirty="0" smtClean="0">
                    <a:solidFill>
                      <a:srgbClr val="0070C0"/>
                    </a:solidFill>
                    <a:cs typeface="Times New Roman" pitchFamily="18" charset="0"/>
                  </a:rPr>
                  <a:t> </a:t>
                </a:r>
                <a:r>
                  <a:rPr lang="nl-NL" sz="2000" dirty="0" smtClean="0">
                    <a:cs typeface="Times New Roman" pitchFamily="18" charset="0"/>
                  </a:rPr>
                  <a:t> at </a:t>
                </a:r>
                <a:r>
                  <a:rPr lang="nl-NL" sz="2000" dirty="0" err="1" smtClean="0">
                    <a:cs typeface="Times New Roman" pitchFamily="18" charset="0"/>
                  </a:rPr>
                  <a:t>any</a:t>
                </a:r>
                <a:r>
                  <a:rPr lang="nl-NL" sz="2000" dirty="0" smtClean="0">
                    <a:cs typeface="Times New Roman" pitchFamily="18" charset="0"/>
                  </a:rPr>
                  <a:t> pair of </a:t>
                </a:r>
                <a:r>
                  <a:rPr lang="nl-NL" sz="2000" dirty="0" err="1" smtClean="0">
                    <a:cs typeface="Times New Roman" pitchFamily="18" charset="0"/>
                  </a:rPr>
                  <a:t>coordinates</a:t>
                </a:r>
                <a:r>
                  <a:rPr lang="nl-NL" sz="2000" dirty="0" smtClean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nl-NL" sz="2000" b="0" i="1" smtClean="0">
                        <a:solidFill>
                          <a:srgbClr val="0070C0"/>
                        </a:solidFill>
                        <a:latin typeface="Cambria Math"/>
                        <a:cs typeface="Times New Roman" pitchFamily="18" charset="0"/>
                      </a:rPr>
                      <m:t>(</m:t>
                    </m:r>
                    <m:r>
                      <a:rPr lang="nl-NL" sz="2000" b="0" i="1" smtClean="0">
                        <a:solidFill>
                          <a:srgbClr val="0070C0"/>
                        </a:solidFill>
                        <a:latin typeface="Cambria Math"/>
                        <a:cs typeface="Times New Roman" pitchFamily="18" charset="0"/>
                      </a:rPr>
                      <m:t>𝑥</m:t>
                    </m:r>
                    <m:r>
                      <a:rPr lang="nl-NL" sz="2000" b="0" i="1" smtClean="0">
                        <a:solidFill>
                          <a:srgbClr val="0070C0"/>
                        </a:solidFill>
                        <a:latin typeface="Cambria Math"/>
                        <a:cs typeface="Times New Roman" pitchFamily="18" charset="0"/>
                      </a:rPr>
                      <m:t>,</m:t>
                    </m:r>
                    <m:r>
                      <a:rPr lang="nl-NL" sz="2000" b="0" i="1" smtClean="0">
                        <a:solidFill>
                          <a:srgbClr val="0070C0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nl-NL" sz="2000" b="0" i="1" smtClean="0">
                        <a:solidFill>
                          <a:srgbClr val="0070C0"/>
                        </a:solidFill>
                        <a:latin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nl-NL" sz="2000" i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nl-NL" sz="2000" dirty="0" smtClean="0">
                    <a:cs typeface="Times New Roman" pitchFamily="18" charset="0"/>
                  </a:rPr>
                  <a:t>is a </a:t>
                </a:r>
                <a:r>
                  <a:rPr lang="nl-NL" sz="2000" dirty="0" err="1" smtClean="0">
                    <a:cs typeface="Times New Roman" pitchFamily="18" charset="0"/>
                  </a:rPr>
                  <a:t>positive</a:t>
                </a:r>
                <a:r>
                  <a:rPr lang="nl-NL" sz="2000" dirty="0" smtClean="0">
                    <a:cs typeface="Times New Roman" pitchFamily="18" charset="0"/>
                  </a:rPr>
                  <a:t> </a:t>
                </a:r>
                <a:r>
                  <a:rPr lang="nl-NL" sz="2000" dirty="0" err="1" smtClean="0">
                    <a:cs typeface="Times New Roman" pitchFamily="18" charset="0"/>
                  </a:rPr>
                  <a:t>scalar</a:t>
                </a:r>
                <a:r>
                  <a:rPr lang="nl-NL" sz="2000" dirty="0" smtClean="0">
                    <a:cs typeface="Times New Roman" pitchFamily="18" charset="0"/>
                  </a:rPr>
                  <a:t> </a:t>
                </a:r>
                <a:r>
                  <a:rPr lang="nl-NL" sz="2000" dirty="0" err="1" smtClean="0">
                    <a:cs typeface="Times New Roman" pitchFamily="18" charset="0"/>
                  </a:rPr>
                  <a:t>quantity</a:t>
                </a:r>
                <a:r>
                  <a:rPr lang="nl-NL" sz="2000" dirty="0" smtClean="0">
                    <a:cs typeface="Times New Roman" pitchFamily="18" charset="0"/>
                  </a:rPr>
                  <a:t>.</a:t>
                </a:r>
                <a:endParaRPr lang="nl-NL" sz="20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Rechthoek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64" y="764704"/>
                <a:ext cx="8424936" cy="1015663"/>
              </a:xfrm>
              <a:prstGeom prst="rect">
                <a:avLst/>
              </a:prstGeom>
              <a:blipFill rotWithShape="1">
                <a:blip r:embed="rId4"/>
                <a:stretch>
                  <a:fillRect l="-724" t="-4192" b="-958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kstvak 14"/>
          <p:cNvSpPr txBox="1"/>
          <p:nvPr/>
        </p:nvSpPr>
        <p:spPr>
          <a:xfrm>
            <a:off x="2098829" y="256809"/>
            <a:ext cx="519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Image </a:t>
            </a:r>
            <a:r>
              <a:rPr lang="nl-NL" sz="2400" dirty="0" err="1" smtClean="0">
                <a:solidFill>
                  <a:srgbClr val="C00000"/>
                </a:solidFill>
                <a:latin typeface="+mj-lt"/>
              </a:rPr>
              <a:t>Acquisition</a:t>
            </a:r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nl-NL" sz="2400" dirty="0" err="1" smtClean="0">
                <a:solidFill>
                  <a:srgbClr val="C00000"/>
                </a:solidFill>
                <a:latin typeface="+mj-lt"/>
              </a:rPr>
              <a:t>and</a:t>
            </a:r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nl-NL" sz="2400" dirty="0" err="1" smtClean="0">
                <a:solidFill>
                  <a:srgbClr val="C00000"/>
                </a:solidFill>
                <a:latin typeface="+mj-lt"/>
              </a:rPr>
              <a:t>Formation</a:t>
            </a:r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 Model</a:t>
            </a:r>
            <a:endParaRPr lang="nl-NL"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6" name="Tekstvak 15"/>
          <p:cNvSpPr txBox="1"/>
          <p:nvPr/>
        </p:nvSpPr>
        <p:spPr>
          <a:xfrm>
            <a:off x="294903" y="5507454"/>
            <a:ext cx="3708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Result</a:t>
            </a:r>
            <a:r>
              <a:rPr lang="nl-NL" sz="16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of image sampling </a:t>
            </a:r>
            <a:r>
              <a:rPr lang="nl-NL" sz="16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nl-NL" sz="16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sz="16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quantization</a:t>
            </a:r>
            <a:endParaRPr lang="nl-NL" sz="1600" i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ijdelijke aanduiding voor voettekst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MINES-VIS 2015</a:t>
            </a:r>
            <a:endParaRPr lang="nl-NL" dirty="0"/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1079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 3"/>
          <p:cNvGrpSpPr/>
          <p:nvPr/>
        </p:nvGrpSpPr>
        <p:grpSpPr>
          <a:xfrm>
            <a:off x="546982" y="908720"/>
            <a:ext cx="6710050" cy="4595617"/>
            <a:chOff x="574094" y="617665"/>
            <a:chExt cx="6710050" cy="4595617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052736"/>
              <a:ext cx="1895475" cy="2438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864" y="1052735"/>
              <a:ext cx="3936280" cy="41605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kstvak 2"/>
            <p:cNvSpPr txBox="1"/>
            <p:nvPr/>
          </p:nvSpPr>
          <p:spPr>
            <a:xfrm>
              <a:off x="1754614" y="3553271"/>
              <a:ext cx="6270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i="1" dirty="0" smtClean="0">
                  <a:latin typeface="Times New Roman" pitchFamily="18" charset="0"/>
                  <a:cs typeface="Times New Roman" pitchFamily="18" charset="0"/>
                </a:rPr>
                <a:t>F(</a:t>
              </a:r>
              <a:r>
                <a:rPr lang="nl-NL" sz="1400" i="1" dirty="0" err="1" smtClean="0">
                  <a:latin typeface="Times New Roman" pitchFamily="18" charset="0"/>
                  <a:cs typeface="Times New Roman" pitchFamily="18" charset="0"/>
                </a:rPr>
                <a:t>u,v</a:t>
              </a:r>
              <a:r>
                <a:rPr lang="nl-NL" sz="1400" i="1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</a:p>
          </p:txBody>
        </p:sp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094" y="617665"/>
              <a:ext cx="2832918" cy="28734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Tekstvak 7"/>
          <p:cNvSpPr txBox="1"/>
          <p:nvPr/>
        </p:nvSpPr>
        <p:spPr>
          <a:xfrm>
            <a:off x="2699792" y="216247"/>
            <a:ext cx="369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Representing</a:t>
            </a:r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Digital images</a:t>
            </a:r>
          </a:p>
        </p:txBody>
      </p:sp>
      <p:sp>
        <p:nvSpPr>
          <p:cNvPr id="5" name="Rechthoek 4"/>
          <p:cNvSpPr/>
          <p:nvPr/>
        </p:nvSpPr>
        <p:spPr>
          <a:xfrm>
            <a:off x="323528" y="5873820"/>
            <a:ext cx="7333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/>
              <a:t>A beginners guide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bitmaps</a:t>
            </a:r>
            <a:r>
              <a:rPr lang="nl-NL" dirty="0" smtClean="0"/>
              <a:t>:  </a:t>
            </a:r>
            <a:r>
              <a:rPr lang="nl-NL" dirty="0" smtClean="0">
                <a:hlinkClick r:id="rId5"/>
              </a:rPr>
              <a:t>http</a:t>
            </a:r>
            <a:r>
              <a:rPr lang="nl-NL" dirty="0">
                <a:hlinkClick r:id="rId5"/>
              </a:rPr>
              <a:t>://paulbourke.net/dataformats/bitmaps</a:t>
            </a:r>
            <a:r>
              <a:rPr lang="nl-NL" dirty="0" smtClean="0">
                <a:hlinkClick r:id="rId5"/>
              </a:rPr>
              <a:t>/</a:t>
            </a:r>
            <a:endParaRPr lang="nl-NL" dirty="0" smtClean="0"/>
          </a:p>
        </p:txBody>
      </p:sp>
      <p:sp>
        <p:nvSpPr>
          <p:cNvPr id="6" name="Rechthoek 5"/>
          <p:cNvSpPr/>
          <p:nvPr/>
        </p:nvSpPr>
        <p:spPr>
          <a:xfrm>
            <a:off x="1338726" y="2323938"/>
            <a:ext cx="208820" cy="193895"/>
          </a:xfrm>
          <a:prstGeom prst="rect">
            <a:avLst/>
          </a:prstGeom>
          <a:noFill/>
          <a:ln w="12700" cap="rnd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9" name="Gebogen verbindingslijn 8"/>
          <p:cNvCxnSpPr>
            <a:stCxn id="6" idx="2"/>
          </p:cNvCxnSpPr>
          <p:nvPr/>
        </p:nvCxnSpPr>
        <p:spPr>
          <a:xfrm rot="16200000" flipH="1">
            <a:off x="1975921" y="1985048"/>
            <a:ext cx="2423334" cy="3488904"/>
          </a:xfrm>
          <a:prstGeom prst="bentConnector2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jdelijke aanduiding voor voettekst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13</a:t>
            </a:fld>
            <a:endParaRPr lang="nl-NL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729" y="4365104"/>
            <a:ext cx="2492777" cy="113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8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MINES-VIS</a:t>
            </a:r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14</a:t>
            </a:fld>
            <a:endParaRPr lang="nl-NL"/>
          </a:p>
        </p:txBody>
      </p:sp>
      <p:pic>
        <p:nvPicPr>
          <p:cNvPr id="3074" name="Picture 2" descr="http://www.petercorke.com/RVC/chaps/12/figs/flow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461665"/>
            <a:ext cx="4369963" cy="327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/>
          <p:cNvSpPr txBox="1"/>
          <p:nvPr/>
        </p:nvSpPr>
        <p:spPr>
          <a:xfrm>
            <a:off x="2575970" y="0"/>
            <a:ext cx="369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Representing</a:t>
            </a:r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Digital images</a:t>
            </a:r>
          </a:p>
        </p:txBody>
      </p:sp>
      <p:pic>
        <p:nvPicPr>
          <p:cNvPr id="10" name="Picture 2" descr="http://www.petercorke.com/RVC/chaps/12/figs/plan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961" y="563141"/>
            <a:ext cx="4797754" cy="295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423" y="3516402"/>
            <a:ext cx="3564680" cy="2859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54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5" y="1030424"/>
            <a:ext cx="3323862" cy="249289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50" y="3523320"/>
            <a:ext cx="3560510" cy="2743467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1364521" y="3547755"/>
            <a:ext cx="1446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smtClean="0">
                <a:latin typeface="Times New Roman" pitchFamily="18" charset="0"/>
                <a:cs typeface="Times New Roman" pitchFamily="18" charset="0"/>
              </a:rPr>
              <a:t>Original image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5236982" y="6165453"/>
            <a:ext cx="1664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err="1" smtClean="0">
                <a:latin typeface="Times New Roman" pitchFamily="18" charset="0"/>
                <a:cs typeface="Times New Roman" pitchFamily="18" charset="0"/>
              </a:rPr>
              <a:t>Greyscaled</a:t>
            </a:r>
            <a:r>
              <a:rPr lang="nl-NL" sz="1600" dirty="0" smtClean="0">
                <a:latin typeface="Times New Roman" pitchFamily="18" charset="0"/>
                <a:cs typeface="Times New Roman" pitchFamily="18" charset="0"/>
              </a:rPr>
              <a:t> image</a:t>
            </a:r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15</a:t>
            </a:fld>
            <a:endParaRPr lang="nl-NL"/>
          </a:p>
        </p:txBody>
      </p:sp>
      <p:sp>
        <p:nvSpPr>
          <p:cNvPr id="11" name="Rechthoek 10"/>
          <p:cNvSpPr/>
          <p:nvPr/>
        </p:nvSpPr>
        <p:spPr>
          <a:xfrm>
            <a:off x="3923928" y="104938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 err="1" smtClean="0">
                <a:cs typeface="Courier New" pitchFamily="49" charset="0"/>
              </a:rPr>
              <a:t>With</a:t>
            </a:r>
            <a:r>
              <a:rPr lang="nl-NL" dirty="0" smtClean="0">
                <a:cs typeface="Courier New" pitchFamily="49" charset="0"/>
              </a:rPr>
              <a:t> </a:t>
            </a:r>
            <a:r>
              <a:rPr lang="nl-NL" dirty="0" err="1" smtClean="0">
                <a:cs typeface="Courier New" pitchFamily="49" charset="0"/>
              </a:rPr>
              <a:t>OpenCV</a:t>
            </a:r>
            <a:r>
              <a:rPr lang="nl-NL" dirty="0" smtClean="0">
                <a:cs typeface="Courier New" pitchFamily="49" charset="0"/>
              </a:rPr>
              <a:t>: </a:t>
            </a:r>
          </a:p>
          <a:p>
            <a:r>
              <a:rPr lang="nl-NL" dirty="0" smtClean="0">
                <a:latin typeface="Courier New" pitchFamily="49" charset="0"/>
                <a:cs typeface="Courier New" pitchFamily="49" charset="0"/>
              </a:rPr>
              <a:t>Mat </a:t>
            </a:r>
            <a:r>
              <a:rPr lang="nl-NL" dirty="0" err="1">
                <a:latin typeface="Courier New" pitchFamily="49" charset="0"/>
                <a:cs typeface="Courier New" pitchFamily="49" charset="0"/>
              </a:rPr>
              <a:t>img</a:t>
            </a:r>
            <a:r>
              <a:rPr lang="nl-NL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imread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nl-NL" dirty="0" err="1" smtClean="0">
                <a:latin typeface="Courier New" pitchFamily="49" charset="0"/>
                <a:cs typeface="Courier New" pitchFamily="49" charset="0"/>
              </a:rPr>
              <a:t>filename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nl-NL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nl-NL" dirty="0" smtClean="0">
                <a:latin typeface="Courier New" pitchFamily="49" charset="0"/>
                <a:cs typeface="Courier New" pitchFamily="49" charset="0"/>
              </a:rPr>
              <a:t>); </a:t>
            </a:r>
            <a:endParaRPr lang="nl-NL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2843808" y="71785"/>
            <a:ext cx="369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Representing</a:t>
            </a:r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Digital images</a:t>
            </a:r>
          </a:p>
        </p:txBody>
      </p:sp>
    </p:spTree>
    <p:extLst>
      <p:ext uri="{BB962C8B-B14F-4D97-AF65-F5344CB8AC3E}">
        <p14:creationId xmlns:p14="http://schemas.microsoft.com/office/powerpoint/2010/main" val="84673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70" y="1177147"/>
            <a:ext cx="4047747" cy="3054589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063" y="1052734"/>
            <a:ext cx="4342594" cy="3303413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3152788" y="217883"/>
            <a:ext cx="2898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nl-NL" sz="24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intensity</a:t>
            </a:r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sz="24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function</a:t>
            </a:r>
            <a:endParaRPr lang="nl-NL" sz="2400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16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vak 7"/>
              <p:cNvSpPr txBox="1"/>
              <p:nvPr/>
            </p:nvSpPr>
            <p:spPr>
              <a:xfrm>
                <a:off x="3419872" y="4513024"/>
                <a:ext cx="24302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600" b="0" i="1" smtClean="0">
                          <a:latin typeface="Cambria Math"/>
                          <a:cs typeface="Times New Roman" pitchFamily="18" charset="0"/>
                        </a:rPr>
                        <m:t>𝑖𝑛𝑡𝑒𝑛𝑠𝑖𝑡𝑦</m:t>
                      </m:r>
                      <m:r>
                        <a:rPr lang="nl-NL" sz="1600" b="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r>
                        <a:rPr lang="nl-NL" sz="1600" b="0" i="1" smtClean="0">
                          <a:latin typeface="Cambria Math"/>
                          <a:cs typeface="Times New Roman" pitchFamily="18" charset="0"/>
                        </a:rPr>
                        <m:t>𝑓</m:t>
                      </m:r>
                      <m:r>
                        <a:rPr lang="nl-NL" sz="1600" b="0" i="1" smtClean="0">
                          <a:latin typeface="Cambria Math"/>
                          <a:cs typeface="Times New Roman" pitchFamily="18" charset="0"/>
                        </a:rPr>
                        <m:t>(</m:t>
                      </m:r>
                      <m:r>
                        <a:rPr lang="nl-NL" sz="1600" b="0" i="1" smtClean="0">
                          <a:latin typeface="Cambria Math"/>
                          <a:cs typeface="Times New Roman" pitchFamily="18" charset="0"/>
                        </a:rPr>
                        <m:t>𝑑𝑖𝑠𝑡𝑎𝑛𝑐𝑒</m:t>
                      </m:r>
                      <m:r>
                        <a:rPr lang="nl-NL" sz="1600" b="0" i="1" smtClean="0">
                          <a:latin typeface="Cambria Math"/>
                          <a:cs typeface="Times New Roman" pitchFamily="18" charset="0"/>
                        </a:rPr>
                        <m:t>)</m:t>
                      </m:r>
                    </m:oMath>
                  </m:oMathPara>
                </a14:m>
                <a:endParaRPr lang="nl-NL" sz="16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kstvak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4513024"/>
                <a:ext cx="2430281" cy="338554"/>
              </a:xfrm>
              <a:prstGeom prst="rect">
                <a:avLst/>
              </a:prstGeom>
              <a:blipFill rotWithShape="1">
                <a:blip r:embed="rId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58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852936"/>
            <a:ext cx="4829849" cy="3724795"/>
          </a:xfrm>
          <a:prstGeom prst="rect">
            <a:avLst/>
          </a:prstGeom>
        </p:spPr>
      </p:pic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17</a:t>
            </a:fld>
            <a:endParaRPr lang="nl-NL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" y="908559"/>
            <a:ext cx="3560510" cy="2743467"/>
          </a:xfrm>
          <a:prstGeom prst="rect">
            <a:avLst/>
          </a:prstGeom>
          <a:solidFill>
            <a:srgbClr val="C00000">
              <a:alpha val="86000"/>
            </a:srgbClr>
          </a:solidFill>
        </p:spPr>
      </p:pic>
      <p:sp>
        <p:nvSpPr>
          <p:cNvPr id="8" name="Tekstvak 7"/>
          <p:cNvSpPr txBox="1"/>
          <p:nvPr/>
        </p:nvSpPr>
        <p:spPr>
          <a:xfrm>
            <a:off x="2843808" y="71785"/>
            <a:ext cx="369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Representing</a:t>
            </a:r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Digital images</a:t>
            </a:r>
          </a:p>
        </p:txBody>
      </p:sp>
      <p:sp>
        <p:nvSpPr>
          <p:cNvPr id="2" name="Ovaal 1"/>
          <p:cNvSpPr/>
          <p:nvPr/>
        </p:nvSpPr>
        <p:spPr>
          <a:xfrm>
            <a:off x="1695700" y="1810172"/>
            <a:ext cx="163961" cy="178668"/>
          </a:xfrm>
          <a:prstGeom prst="ellipse">
            <a:avLst/>
          </a:prstGeom>
          <a:solidFill>
            <a:srgbClr val="C00000">
              <a:alpha val="35000"/>
            </a:srgbClr>
          </a:solidFill>
          <a:ln w="1270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1" name="Gebogen verbindingslijn 10"/>
          <p:cNvCxnSpPr>
            <a:stCxn id="2" idx="6"/>
            <a:endCxn id="5" idx="0"/>
          </p:cNvCxnSpPr>
          <p:nvPr/>
        </p:nvCxnSpPr>
        <p:spPr>
          <a:xfrm>
            <a:off x="1859661" y="1899506"/>
            <a:ext cx="4551200" cy="953430"/>
          </a:xfrm>
          <a:prstGeom prst="bentConnector2">
            <a:avLst/>
          </a:prstGeom>
          <a:ln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44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50"/>
            <a:ext cx="4483198" cy="3099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827907"/>
            <a:ext cx="3059031" cy="3224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467544" y="3883462"/>
            <a:ext cx="1670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Plotted</a:t>
            </a:r>
            <a:r>
              <a:rPr lang="nl-NL" sz="16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as </a:t>
            </a:r>
            <a:r>
              <a:rPr lang="nl-NL" sz="16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surface</a:t>
            </a:r>
            <a:endParaRPr lang="nl-NL" sz="16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6012159" y="3760351"/>
            <a:ext cx="3097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Visual </a:t>
            </a:r>
            <a:r>
              <a:rPr lang="nl-NL" sz="16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intensity</a:t>
            </a:r>
            <a:r>
              <a:rPr lang="nl-NL" sz="16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array</a:t>
            </a:r>
          </a:p>
          <a:p>
            <a:r>
              <a:rPr lang="nl-NL" sz="16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(0..0,5..1) =(black, gray </a:t>
            </a:r>
            <a:r>
              <a:rPr lang="nl-NL" sz="16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nl-NL" sz="16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sz="1600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white</a:t>
            </a:r>
            <a:r>
              <a:rPr lang="nl-NL" sz="16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2843808" y="71785"/>
            <a:ext cx="369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Representing</a:t>
            </a:r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Digital images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501008"/>
            <a:ext cx="2984699" cy="3058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827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556792"/>
            <a:ext cx="5420482" cy="3982006"/>
          </a:xfrm>
          <a:prstGeom prst="rect">
            <a:avLst/>
          </a:prstGeom>
        </p:spPr>
      </p:pic>
      <p:grpSp>
        <p:nvGrpSpPr>
          <p:cNvPr id="11" name="Groep 10"/>
          <p:cNvGrpSpPr/>
          <p:nvPr/>
        </p:nvGrpSpPr>
        <p:grpSpPr>
          <a:xfrm>
            <a:off x="3635896" y="2009378"/>
            <a:ext cx="2448272" cy="3672408"/>
            <a:chOff x="3635896" y="2623066"/>
            <a:chExt cx="2448272" cy="3672408"/>
          </a:xfrm>
        </p:grpSpPr>
        <p:sp>
          <p:nvSpPr>
            <p:cNvPr id="4" name="Afgeronde rechthoek 3"/>
            <p:cNvSpPr/>
            <p:nvPr/>
          </p:nvSpPr>
          <p:spPr>
            <a:xfrm>
              <a:off x="3635896" y="2623066"/>
              <a:ext cx="2448272" cy="3672408"/>
            </a:xfrm>
            <a:prstGeom prst="roundRect">
              <a:avLst/>
            </a:prstGeom>
            <a:noFill/>
            <a:ln w="1905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" name="Tekstvak 5"/>
            <p:cNvSpPr txBox="1"/>
            <p:nvPr/>
          </p:nvSpPr>
          <p:spPr>
            <a:xfrm>
              <a:off x="4849763" y="2996952"/>
              <a:ext cx="11608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i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Dark pixels</a:t>
              </a:r>
            </a:p>
          </p:txBody>
        </p:sp>
      </p:grpSp>
      <p:grpSp>
        <p:nvGrpSpPr>
          <p:cNvPr id="10" name="Groep 9"/>
          <p:cNvGrpSpPr/>
          <p:nvPr/>
        </p:nvGrpSpPr>
        <p:grpSpPr>
          <a:xfrm>
            <a:off x="7100593" y="2081386"/>
            <a:ext cx="1207105" cy="3600400"/>
            <a:chOff x="7100593" y="2695074"/>
            <a:chExt cx="1207105" cy="3600400"/>
          </a:xfrm>
        </p:grpSpPr>
        <p:sp>
          <p:nvSpPr>
            <p:cNvPr id="5" name="Afgeronde rechthoek 4"/>
            <p:cNvSpPr/>
            <p:nvPr/>
          </p:nvSpPr>
          <p:spPr>
            <a:xfrm>
              <a:off x="7100593" y="2695074"/>
              <a:ext cx="1207105" cy="3600400"/>
            </a:xfrm>
            <a:prstGeom prst="roundRect">
              <a:avLst/>
            </a:prstGeom>
            <a:noFill/>
            <a:ln w="1905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" name="Tekstvak 6"/>
            <p:cNvSpPr txBox="1"/>
            <p:nvPr/>
          </p:nvSpPr>
          <p:spPr>
            <a:xfrm>
              <a:off x="7101337" y="3068960"/>
              <a:ext cx="1151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i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Light pixels</a:t>
              </a:r>
            </a:p>
          </p:txBody>
        </p:sp>
      </p:grpSp>
      <p:sp>
        <p:nvSpPr>
          <p:cNvPr id="8" name="Tekstvak 7"/>
          <p:cNvSpPr txBox="1"/>
          <p:nvPr/>
        </p:nvSpPr>
        <p:spPr>
          <a:xfrm>
            <a:off x="3501454" y="217884"/>
            <a:ext cx="160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Histograms</a:t>
            </a:r>
            <a:endParaRPr lang="nl-NL" sz="2400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70082"/>
            <a:ext cx="2217879" cy="1708934"/>
          </a:xfrm>
          <a:prstGeom prst="rect">
            <a:avLst/>
          </a:prstGeom>
        </p:spPr>
      </p:pic>
      <p:sp>
        <p:nvSpPr>
          <p:cNvPr id="12" name="Tijdelijke aanduiding voor voettekst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706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Autofit/>
          </a:bodyPr>
          <a:lstStyle/>
          <a:p>
            <a:r>
              <a:rPr lang="nl-NL" sz="3200" dirty="0" smtClean="0">
                <a:solidFill>
                  <a:srgbClr val="FF0000"/>
                </a:solidFill>
              </a:rPr>
              <a:t>Minor Embedded Systems</a:t>
            </a:r>
            <a:endParaRPr lang="nl-NL" sz="3200" dirty="0">
              <a:solidFill>
                <a:srgbClr val="FF0000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11560" y="1124744"/>
            <a:ext cx="8219256" cy="4373563"/>
          </a:xfrm>
        </p:spPr>
        <p:txBody>
          <a:bodyPr>
            <a:normAutofit fontScale="92500" lnSpcReduction="20000"/>
          </a:bodyPr>
          <a:lstStyle/>
          <a:p>
            <a:r>
              <a:rPr lang="nl-NL" sz="2400" dirty="0" smtClean="0"/>
              <a:t>Modules</a:t>
            </a:r>
          </a:p>
          <a:p>
            <a:pPr lvl="1"/>
            <a:r>
              <a:rPr lang="nl-NL" sz="2400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MINES-ROB: </a:t>
            </a:r>
            <a:r>
              <a:rPr lang="nl-NL" sz="2400" dirty="0" err="1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Robotics</a:t>
            </a:r>
            <a:endParaRPr lang="nl-NL" sz="2400" dirty="0" smtClean="0">
              <a:solidFill>
                <a:schemeClr val="bg1">
                  <a:lumMod val="65000"/>
                </a:schemeClr>
              </a:solidFill>
              <a:sym typeface="Wingdings" pitchFamily="2" charset="2"/>
            </a:endParaRPr>
          </a:p>
          <a:p>
            <a:pPr lvl="2"/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Advanced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Control: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learn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realize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 intelligent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behavior</a:t>
            </a:r>
            <a:endParaRPr lang="nl-NL" dirty="0">
              <a:solidFill>
                <a:schemeClr val="bg1">
                  <a:lumMod val="65000"/>
                </a:schemeClr>
              </a:solidFill>
              <a:sym typeface="Wingdings" pitchFamily="2" charset="2"/>
            </a:endParaRPr>
          </a:p>
          <a:p>
            <a:pPr lvl="1"/>
            <a:r>
              <a:rPr lang="nl-NL" sz="2400" dirty="0">
                <a:solidFill>
                  <a:srgbClr val="C00000"/>
                </a:solidFill>
                <a:sym typeface="Wingdings" pitchFamily="2" charset="2"/>
              </a:rPr>
              <a:t>M</a:t>
            </a:r>
            <a:r>
              <a:rPr lang="nl-NL" sz="2400" dirty="0" smtClean="0">
                <a:solidFill>
                  <a:srgbClr val="C00000"/>
                </a:solidFill>
                <a:sym typeface="Wingdings" pitchFamily="2" charset="2"/>
              </a:rPr>
              <a:t>INES-VIS</a:t>
            </a:r>
            <a:r>
              <a:rPr lang="nl-NL" sz="2400" dirty="0" smtClean="0">
                <a:sym typeface="Wingdings" pitchFamily="2" charset="2"/>
              </a:rPr>
              <a:t>: </a:t>
            </a:r>
            <a:r>
              <a:rPr lang="nl-NL" sz="2400" dirty="0" err="1" smtClean="0">
                <a:sym typeface="Wingdings" pitchFamily="2" charset="2"/>
              </a:rPr>
              <a:t>Vision</a:t>
            </a:r>
            <a:r>
              <a:rPr lang="nl-NL" sz="2400" dirty="0" smtClean="0">
                <a:sym typeface="Wingdings" pitchFamily="2" charset="2"/>
              </a:rPr>
              <a:t> </a:t>
            </a:r>
          </a:p>
          <a:p>
            <a:pPr lvl="2"/>
            <a:r>
              <a:rPr lang="nl-NL" dirty="0" smtClean="0">
                <a:sym typeface="Wingdings" pitchFamily="2" charset="2"/>
              </a:rPr>
              <a:t>Advanced </a:t>
            </a:r>
            <a:r>
              <a:rPr lang="nl-NL" dirty="0" err="1" smtClean="0">
                <a:sym typeface="Wingdings" pitchFamily="2" charset="2"/>
              </a:rPr>
              <a:t>Sensing</a:t>
            </a:r>
            <a:r>
              <a:rPr lang="nl-NL" dirty="0" smtClean="0">
                <a:sym typeface="Wingdings" pitchFamily="2" charset="2"/>
              </a:rPr>
              <a:t>: </a:t>
            </a:r>
            <a:r>
              <a:rPr lang="nl-NL" dirty="0" err="1" smtClean="0">
                <a:sym typeface="Wingdings" pitchFamily="2" charset="2"/>
              </a:rPr>
              <a:t>learn</a:t>
            </a:r>
            <a:r>
              <a:rPr lang="nl-NL" dirty="0" smtClean="0">
                <a:sym typeface="Wingdings" pitchFamily="2" charset="2"/>
              </a:rPr>
              <a:t> </a:t>
            </a:r>
            <a:r>
              <a:rPr lang="nl-NL" dirty="0" err="1" smtClean="0">
                <a:sym typeface="Wingdings" pitchFamily="2" charset="2"/>
              </a:rPr>
              <a:t>to</a:t>
            </a:r>
            <a:r>
              <a:rPr lang="nl-NL" dirty="0" smtClean="0">
                <a:sym typeface="Wingdings" pitchFamily="2" charset="2"/>
              </a:rPr>
              <a:t> extract information </a:t>
            </a:r>
            <a:r>
              <a:rPr lang="nl-NL" dirty="0" err="1" smtClean="0">
                <a:sym typeface="Wingdings" pitchFamily="2" charset="2"/>
              </a:rPr>
              <a:t>from</a:t>
            </a:r>
            <a:r>
              <a:rPr lang="nl-NL" dirty="0" smtClean="0">
                <a:sym typeface="Wingdings" pitchFamily="2" charset="2"/>
              </a:rPr>
              <a:t> camera images. </a:t>
            </a:r>
            <a:r>
              <a:rPr lang="nl-NL" sz="1700" i="1" dirty="0" err="1" smtClean="0">
                <a:solidFill>
                  <a:srgbClr val="FF0000"/>
                </a:solidFill>
                <a:sym typeface="Wingdings" pitchFamily="2" charset="2"/>
              </a:rPr>
              <a:t>You</a:t>
            </a:r>
            <a:r>
              <a:rPr lang="nl-NL" sz="1700" i="1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nl-NL" sz="1700" i="1" dirty="0" err="1" smtClean="0">
                <a:solidFill>
                  <a:srgbClr val="FF0000"/>
                </a:solidFill>
                <a:sym typeface="Wingdings" pitchFamily="2" charset="2"/>
              </a:rPr>
              <a:t>will</a:t>
            </a:r>
            <a:r>
              <a:rPr lang="nl-NL" sz="1700" i="1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nl-NL" sz="1700" i="1" dirty="0" err="1" smtClean="0">
                <a:solidFill>
                  <a:srgbClr val="FF0000"/>
                </a:solidFill>
                <a:sym typeface="Wingdings" pitchFamily="2" charset="2"/>
              </a:rPr>
              <a:t>not</a:t>
            </a:r>
            <a:r>
              <a:rPr lang="nl-NL" sz="1700" i="1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nl-NL" sz="1700" i="1" dirty="0" err="1" smtClean="0">
                <a:solidFill>
                  <a:srgbClr val="FF0000"/>
                </a:solidFill>
                <a:sym typeface="Wingdings" pitchFamily="2" charset="2"/>
              </a:rPr>
              <a:t>learn</a:t>
            </a:r>
            <a:r>
              <a:rPr lang="nl-NL" sz="1700" i="1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nl-NL" sz="1700" i="1" dirty="0" err="1" smtClean="0">
                <a:solidFill>
                  <a:srgbClr val="FF0000"/>
                </a:solidFill>
                <a:sym typeface="Wingdings" pitchFamily="2" charset="2"/>
              </a:rPr>
              <a:t>how</a:t>
            </a:r>
            <a:r>
              <a:rPr lang="nl-NL" sz="1700" i="1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nl-NL" sz="1700" i="1" dirty="0" err="1" smtClean="0">
                <a:solidFill>
                  <a:srgbClr val="FF0000"/>
                </a:solidFill>
                <a:sym typeface="Wingdings" pitchFamily="2" charset="2"/>
              </a:rPr>
              <a:t>to</a:t>
            </a:r>
            <a:r>
              <a:rPr lang="nl-NL" sz="1700" i="1" dirty="0" smtClean="0">
                <a:solidFill>
                  <a:srgbClr val="FF0000"/>
                </a:solidFill>
                <a:sym typeface="Wingdings" pitchFamily="2" charset="2"/>
              </a:rPr>
              <a:t> program in C++ or </a:t>
            </a:r>
            <a:r>
              <a:rPr lang="nl-NL" sz="1700" i="1" dirty="0" err="1" smtClean="0">
                <a:solidFill>
                  <a:srgbClr val="FF0000"/>
                </a:solidFill>
                <a:sym typeface="Wingdings" pitchFamily="2" charset="2"/>
              </a:rPr>
              <a:t>other</a:t>
            </a:r>
            <a:r>
              <a:rPr lang="nl-NL" sz="1700" i="1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nl-NL" sz="1700" i="1" dirty="0" err="1" smtClean="0">
                <a:solidFill>
                  <a:srgbClr val="FF0000"/>
                </a:solidFill>
                <a:sym typeface="Wingdings" pitchFamily="2" charset="2"/>
              </a:rPr>
              <a:t>languages</a:t>
            </a:r>
            <a:endParaRPr lang="nl-NL" sz="1700" i="1" dirty="0">
              <a:solidFill>
                <a:srgbClr val="FF0000"/>
              </a:solidFill>
              <a:sym typeface="Wingdings" pitchFamily="2" charset="2"/>
            </a:endParaRPr>
          </a:p>
          <a:p>
            <a:pPr lvl="1"/>
            <a:r>
              <a:rPr lang="nl-NL" sz="2400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MINES-CON: Connectivity</a:t>
            </a:r>
          </a:p>
          <a:p>
            <a:pPr lvl="2"/>
            <a:r>
              <a:rPr lang="nl-NL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Advanced Connectivity: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learn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to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apply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adhoc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wireless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networking</a:t>
            </a:r>
            <a:endParaRPr lang="nl-NL" dirty="0" smtClean="0">
              <a:solidFill>
                <a:schemeClr val="bg1">
                  <a:lumMod val="65000"/>
                </a:schemeClr>
              </a:solidFill>
              <a:sym typeface="Wingdings" pitchFamily="2" charset="2"/>
            </a:endParaRPr>
          </a:p>
          <a:p>
            <a:pPr lvl="1"/>
            <a:r>
              <a:rPr lang="nl-NL" sz="2400" dirty="0">
                <a:solidFill>
                  <a:schemeClr val="bg1">
                    <a:lumMod val="65000"/>
                  </a:schemeClr>
                </a:solidFill>
              </a:rPr>
              <a:t>MINES-INNO: </a:t>
            </a:r>
            <a:r>
              <a:rPr lang="nl-NL" sz="2400" dirty="0" err="1" smtClean="0">
                <a:solidFill>
                  <a:schemeClr val="bg1">
                    <a:lumMod val="65000"/>
                  </a:schemeClr>
                </a:solidFill>
              </a:rPr>
              <a:t>Innovations</a:t>
            </a:r>
            <a:r>
              <a:rPr lang="nl-NL" sz="2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2400" dirty="0">
                <a:solidFill>
                  <a:schemeClr val="bg1">
                    <a:lumMod val="65000"/>
                  </a:schemeClr>
                </a:solidFill>
              </a:rPr>
              <a:t>in Embedded </a:t>
            </a:r>
            <a:r>
              <a:rPr lang="nl-NL" sz="2400" dirty="0" smtClean="0">
                <a:solidFill>
                  <a:schemeClr val="bg1">
                    <a:lumMod val="65000"/>
                  </a:schemeClr>
                </a:solidFill>
              </a:rPr>
              <a:t>Systems</a:t>
            </a:r>
          </a:p>
          <a:p>
            <a:pPr lvl="2"/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Research: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learn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investigate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 new ES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sz="2400" dirty="0" err="1" smtClean="0"/>
              <a:t>Projects</a:t>
            </a:r>
            <a:r>
              <a:rPr lang="nl-NL" sz="2400" dirty="0" smtClean="0"/>
              <a:t> </a:t>
            </a:r>
          </a:p>
          <a:p>
            <a:pPr lvl="1"/>
            <a:r>
              <a:rPr lang="nl-NL" sz="2400" dirty="0" smtClean="0"/>
              <a:t>MINES-PROJ: Project ES</a:t>
            </a:r>
          </a:p>
          <a:p>
            <a:pPr lvl="2"/>
            <a:endParaRPr lang="nl-NL" dirty="0" smtClean="0">
              <a:solidFill>
                <a:srgbClr val="FF0000"/>
              </a:solidFill>
            </a:endParaRPr>
          </a:p>
          <a:p>
            <a:endParaRPr lang="nl-NL" dirty="0" smtClean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045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etercorke.com/RVC/chaps/12/figs/monad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645795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3233293" y="695772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Pixel </a:t>
            </a:r>
            <a:r>
              <a:rPr lang="nl-NL" sz="1600" i="1" dirty="0" err="1" smtClean="0">
                <a:latin typeface="Times New Roman" pitchFamily="18" charset="0"/>
                <a:cs typeface="Times New Roman" pitchFamily="18" charset="0"/>
              </a:rPr>
              <a:t>by</a:t>
            </a:r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 pixel processing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20</a:t>
            </a:fld>
            <a:endParaRPr lang="nl-NL"/>
          </a:p>
        </p:txBody>
      </p:sp>
      <p:sp>
        <p:nvSpPr>
          <p:cNvPr id="6" name="Tekstvak 5"/>
          <p:cNvSpPr txBox="1"/>
          <p:nvPr/>
        </p:nvSpPr>
        <p:spPr>
          <a:xfrm>
            <a:off x="3203848" y="221156"/>
            <a:ext cx="2363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Image Processing</a:t>
            </a:r>
          </a:p>
        </p:txBody>
      </p:sp>
      <p:sp>
        <p:nvSpPr>
          <p:cNvPr id="2" name="Tekstvak 1"/>
          <p:cNvSpPr txBox="1"/>
          <p:nvPr/>
        </p:nvSpPr>
        <p:spPr>
          <a:xfrm>
            <a:off x="899592" y="4941168"/>
            <a:ext cx="5266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err="1" smtClean="0">
                <a:latin typeface="Times New Roman" pitchFamily="18" charset="0"/>
                <a:cs typeface="Times New Roman" pitchFamily="18" charset="0"/>
              </a:rPr>
              <a:t>Taking</a:t>
            </a:r>
            <a:r>
              <a:rPr lang="nl-NL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sz="1600" dirty="0" err="1" smtClean="0">
                <a:latin typeface="Times New Roman" pitchFamily="18" charset="0"/>
                <a:cs typeface="Times New Roman" pitchFamily="18" charset="0"/>
              </a:rPr>
              <a:t>an</a:t>
            </a:r>
            <a:r>
              <a:rPr lang="nl-NL" sz="1600" dirty="0" smtClean="0">
                <a:latin typeface="Times New Roman" pitchFamily="18" charset="0"/>
                <a:cs typeface="Times New Roman" pitchFamily="18" charset="0"/>
              </a:rPr>
              <a:t> input image </a:t>
            </a:r>
            <a:r>
              <a:rPr lang="nl-NL" sz="1600" b="1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nl-NL" sz="1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nl-NL" sz="1600" dirty="0" err="1" smtClean="0">
                <a:latin typeface="Times New Roman" pitchFamily="18" charset="0"/>
                <a:cs typeface="Times New Roman" pitchFamily="18" charset="0"/>
              </a:rPr>
              <a:t>pumping</a:t>
            </a:r>
            <a:r>
              <a:rPr lang="nl-NL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sz="1600" dirty="0" err="1" smtClean="0">
                <a:latin typeface="Times New Roman" pitchFamily="18" charset="0"/>
                <a:cs typeface="Times New Roman" pitchFamily="18" charset="0"/>
              </a:rPr>
              <a:t>every</a:t>
            </a:r>
            <a:r>
              <a:rPr lang="nl-NL" sz="1600" dirty="0" smtClean="0">
                <a:latin typeface="Times New Roman" pitchFamily="18" charset="0"/>
                <a:cs typeface="Times New Roman" pitchFamily="18" charset="0"/>
              </a:rPr>
              <a:t> pixel in a </a:t>
            </a:r>
            <a:r>
              <a:rPr lang="nl-NL" sz="1600" dirty="0" err="1" smtClean="0">
                <a:latin typeface="Times New Roman" pitchFamily="18" charset="0"/>
                <a:cs typeface="Times New Roman" pitchFamily="18" charset="0"/>
              </a:rPr>
              <a:t>function</a:t>
            </a:r>
            <a:r>
              <a:rPr lang="nl-NL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sz="1600" b="1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nl-NL" sz="1600" dirty="0" smtClean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r>
              <a:rPr lang="nl-NL" sz="1600" dirty="0" err="1" smtClean="0"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nl-NL" sz="1600" dirty="0" smtClean="0">
                <a:latin typeface="Times New Roman" pitchFamily="18" charset="0"/>
                <a:cs typeface="Times New Roman" pitchFamily="18" charset="0"/>
              </a:rPr>
              <a:t> put the </a:t>
            </a:r>
            <a:r>
              <a:rPr lang="nl-NL" sz="1600" dirty="0" err="1" smtClean="0">
                <a:latin typeface="Times New Roman" pitchFamily="18" charset="0"/>
                <a:cs typeface="Times New Roman" pitchFamily="18" charset="0"/>
              </a:rPr>
              <a:t>result</a:t>
            </a:r>
            <a:r>
              <a:rPr lang="nl-NL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sz="1600" dirty="0" err="1" smtClean="0"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nl-NL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sz="1600" dirty="0" err="1" smtClean="0">
                <a:latin typeface="Times New Roman" pitchFamily="18" charset="0"/>
                <a:cs typeface="Times New Roman" pitchFamily="18" charset="0"/>
              </a:rPr>
              <a:t>an</a:t>
            </a:r>
            <a:r>
              <a:rPr lang="nl-NL" sz="1600" dirty="0" smtClean="0">
                <a:latin typeface="Times New Roman" pitchFamily="18" charset="0"/>
                <a:cs typeface="Times New Roman" pitchFamily="18" charset="0"/>
              </a:rPr>
              <a:t> output image </a:t>
            </a:r>
            <a:r>
              <a:rPr lang="nl-NL" sz="1600" b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nl-NL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423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21</a:t>
            </a:fld>
            <a:endParaRPr lang="nl-NL"/>
          </a:p>
        </p:txBody>
      </p:sp>
      <p:sp>
        <p:nvSpPr>
          <p:cNvPr id="7" name="Tekstvak 6"/>
          <p:cNvSpPr txBox="1"/>
          <p:nvPr/>
        </p:nvSpPr>
        <p:spPr>
          <a:xfrm>
            <a:off x="3635896" y="84880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Thresholding</a:t>
            </a:r>
            <a:endParaRPr lang="nl-NL" sz="2400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64" y="546545"/>
            <a:ext cx="4128292" cy="3140907"/>
          </a:xfrm>
          <a:prstGeom prst="rect">
            <a:avLst/>
          </a:prstGeom>
        </p:spPr>
      </p:pic>
      <p:grpSp>
        <p:nvGrpSpPr>
          <p:cNvPr id="12" name="Groep 11"/>
          <p:cNvGrpSpPr/>
          <p:nvPr/>
        </p:nvGrpSpPr>
        <p:grpSpPr>
          <a:xfrm>
            <a:off x="179512" y="3787839"/>
            <a:ext cx="8147315" cy="1225337"/>
            <a:chOff x="179512" y="3787839"/>
            <a:chExt cx="8147315" cy="1225337"/>
          </a:xfrm>
        </p:grpSpPr>
        <p:sp>
          <p:nvSpPr>
            <p:cNvPr id="2" name="Tekstvak 1"/>
            <p:cNvSpPr txBox="1"/>
            <p:nvPr/>
          </p:nvSpPr>
          <p:spPr>
            <a:xfrm>
              <a:off x="179512" y="3787839"/>
              <a:ext cx="327044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b="1" dirty="0" err="1" smtClean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If</a:t>
              </a:r>
              <a:r>
                <a:rPr lang="nl-NL" sz="1600" b="1" dirty="0" smtClean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NL" sz="1600" b="1" dirty="0" err="1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pixelvalue</a:t>
              </a:r>
              <a:r>
                <a:rPr lang="nl-NL" sz="1600" b="1" dirty="0" smtClean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NL" sz="1600" b="1" dirty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nl-NL" sz="1600" b="1" dirty="0" smtClean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t  </a:t>
              </a:r>
            </a:p>
            <a:p>
              <a:r>
                <a:rPr lang="nl-NL" sz="1600" b="1" dirty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NL" sz="1600" b="1" dirty="0" smtClean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nl-NL" sz="1600" b="1" dirty="0" err="1" smtClean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then</a:t>
              </a:r>
              <a:r>
                <a:rPr lang="nl-NL" sz="1600" b="1" dirty="0" smtClean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NL" sz="1600" b="1" dirty="0" err="1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pixelvalue</a:t>
              </a:r>
              <a:r>
                <a:rPr lang="nl-NL" sz="1600" b="1" dirty="0" smtClean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:= 0;</a:t>
              </a:r>
            </a:p>
            <a:p>
              <a:r>
                <a:rPr lang="nl-NL" sz="1600" b="1" dirty="0" err="1" smtClean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If</a:t>
              </a:r>
              <a:r>
                <a:rPr lang="nl-NL" sz="1600" b="1" dirty="0" smtClean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NL" sz="1600" b="1" dirty="0" err="1" smtClean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pixelvalue</a:t>
              </a:r>
              <a:r>
                <a:rPr lang="nl-NL" sz="1600" b="1" dirty="0" smtClean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&gt;= t </a:t>
              </a:r>
            </a:p>
            <a:p>
              <a:r>
                <a:rPr lang="nl-NL" sz="1600" b="1" dirty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NL" sz="1600" b="1" dirty="0" smtClean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</a:t>
              </a:r>
              <a:r>
                <a:rPr lang="nl-NL" sz="1600" b="1" dirty="0" err="1" smtClean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then</a:t>
              </a:r>
              <a:r>
                <a:rPr lang="nl-NL" sz="1600" b="1" dirty="0" smtClean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nl-NL" sz="1600" b="1" dirty="0" err="1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pixelvalue</a:t>
              </a:r>
              <a:r>
                <a:rPr lang="nl-NL" sz="1600" b="1" dirty="0" smtClean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:= 1;</a:t>
              </a:r>
            </a:p>
          </p:txBody>
        </p:sp>
        <p:grpSp>
          <p:nvGrpSpPr>
            <p:cNvPr id="4" name="Groep 3"/>
            <p:cNvGrpSpPr/>
            <p:nvPr/>
          </p:nvGrpSpPr>
          <p:grpSpPr>
            <a:xfrm>
              <a:off x="4548165" y="3793683"/>
              <a:ext cx="3778662" cy="1219493"/>
              <a:chOff x="4548165" y="3793683"/>
              <a:chExt cx="3778662" cy="121949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kstvak 2"/>
                  <p:cNvSpPr txBox="1"/>
                  <p:nvPr/>
                </p:nvSpPr>
                <p:spPr>
                  <a:xfrm>
                    <a:off x="4548165" y="3793683"/>
                    <a:ext cx="3778662" cy="6447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𝑂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nl-N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nl-NL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  <m:r>
                                <a:rPr lang="nl-NL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,</m:t>
                              </m:r>
                              <m:r>
                                <a:rPr lang="nl-NL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/>
                              <a:cs typeface="Times New Roman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nl-NL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nl-NL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nl-NL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nl-NL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itchFamily="18" charset="0"/>
                                      </a:rPr>
                                      <m:t>𝐼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nl-NL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nl-NL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nl-NL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  <m:r>
                                      <a:rPr lang="nl-NL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itchFamily="18" charset="0"/>
                                      </a:rPr>
                                      <m:t>&lt;</m:t>
                                    </m:r>
                                    <m:r>
                                      <a:rPr lang="nl-NL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nl-NL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nl-NL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itchFamily="18" charset="0"/>
                                      </a:rPr>
                                      <m:t>𝐼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nl-NL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nl-NL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nl-NL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  <a:cs typeface="Times New Roman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  <m:r>
                                      <a:rPr lang="nl-NL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itchFamily="18" charset="0"/>
                                      </a:rPr>
                                      <m:t>≥</m:t>
                                    </m:r>
                                    <m:r>
                                      <a:rPr lang="nl-NL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Times New Roman" pitchFamily="18" charset="0"/>
                                      </a:rPr>
                                      <m:t>𝑡</m:t>
                                    </m:r>
                                  </m:e>
                                </m:mr>
                              </m:m>
                              <m:r>
                                <a:rPr lang="nl-NL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 </m:t>
                              </m:r>
                              <m:r>
                                <a:rPr lang="nl-NL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∀(</m:t>
                              </m:r>
                              <m:r>
                                <a:rPr lang="nl-NL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𝑥</m:t>
                              </m:r>
                              <m:r>
                                <a:rPr lang="nl-NL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,</m:t>
                              </m:r>
                              <m:r>
                                <a:rPr lang="nl-NL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𝑦</m:t>
                              </m:r>
                              <m:r>
                                <a:rPr lang="nl-NL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)∈</m:t>
                              </m:r>
                              <m:r>
                                <a:rPr lang="nl-NL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𝐼</m:t>
                              </m:r>
                            </m:e>
                          </m:d>
                        </m:oMath>
                      </m:oMathPara>
                    </a14:m>
                    <a:endParaRPr lang="nl-NL" i="1" dirty="0" err="1" smtClean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" name="Tekstvak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48165" y="3793683"/>
                    <a:ext cx="3778662" cy="644728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Tekstvak 8"/>
              <p:cNvSpPr txBox="1"/>
              <p:nvPr/>
            </p:nvSpPr>
            <p:spPr>
              <a:xfrm>
                <a:off x="5374605" y="4489956"/>
                <a:ext cx="24365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1400" b="1" i="1" dirty="0" smtClean="0">
                    <a:latin typeface="Times New Roman" pitchFamily="18" charset="0"/>
                    <a:cs typeface="Times New Roman" pitchFamily="18" charset="0"/>
                  </a:rPr>
                  <a:t>t  </a:t>
                </a:r>
                <a:r>
                  <a:rPr lang="nl-NL" sz="1400" i="1" dirty="0" smtClean="0">
                    <a:latin typeface="Times New Roman" pitchFamily="18" charset="0"/>
                    <a:cs typeface="Times New Roman" pitchFamily="18" charset="0"/>
                  </a:rPr>
                  <a:t>=  </a:t>
                </a:r>
                <a:r>
                  <a:rPr lang="nl-NL" sz="1400" i="1" dirty="0" err="1" smtClean="0">
                    <a:latin typeface="Times New Roman" pitchFamily="18" charset="0"/>
                    <a:cs typeface="Times New Roman" pitchFamily="18" charset="0"/>
                  </a:rPr>
                  <a:t>threshold</a:t>
                </a:r>
                <a:r>
                  <a:rPr lang="nl-NL" sz="1400" i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nl-NL" sz="1400" i="1" dirty="0" err="1" smtClean="0">
                    <a:latin typeface="Times New Roman" pitchFamily="18" charset="0"/>
                    <a:cs typeface="Times New Roman" pitchFamily="18" charset="0"/>
                  </a:rPr>
                  <a:t>value</a:t>
                </a:r>
                <a:endParaRPr lang="nl-NL" sz="1400" i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nl-NL" sz="1400" i="1" dirty="0" err="1" smtClean="0">
                    <a:latin typeface="Times New Roman" pitchFamily="18" charset="0"/>
                    <a:cs typeface="Times New Roman" pitchFamily="18" charset="0"/>
                  </a:rPr>
                  <a:t>x,y</a:t>
                </a:r>
                <a:r>
                  <a:rPr lang="nl-NL" sz="1400" i="1" dirty="0" smtClean="0">
                    <a:latin typeface="Times New Roman" pitchFamily="18" charset="0"/>
                    <a:cs typeface="Times New Roman" pitchFamily="18" charset="0"/>
                  </a:rPr>
                  <a:t> = </a:t>
                </a:r>
                <a:r>
                  <a:rPr lang="nl-NL" sz="1400" i="1" dirty="0" err="1" smtClean="0">
                    <a:latin typeface="Times New Roman" pitchFamily="18" charset="0"/>
                    <a:cs typeface="Times New Roman" pitchFamily="18" charset="0"/>
                  </a:rPr>
                  <a:t>pixelcoordinate</a:t>
                </a:r>
                <a:endParaRPr lang="nl-NL" sz="1400" i="1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10" name="Tekstvak 9"/>
          <p:cNvSpPr txBox="1"/>
          <p:nvPr/>
        </p:nvSpPr>
        <p:spPr>
          <a:xfrm>
            <a:off x="151593" y="5013176"/>
            <a:ext cx="3376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err="1" smtClean="0">
                <a:latin typeface="Times New Roman" pitchFamily="18" charset="0"/>
                <a:cs typeface="Times New Roman" pitchFamily="18" charset="0"/>
              </a:rPr>
              <a:t>Calculating</a:t>
            </a:r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nl-NL" sz="1600" i="1" dirty="0" err="1" smtClean="0">
                <a:latin typeface="Times New Roman" pitchFamily="18" charset="0"/>
                <a:cs typeface="Times New Roman" pitchFamily="18" charset="0"/>
              </a:rPr>
              <a:t>threshold</a:t>
            </a:r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sz="1600" i="1" dirty="0" err="1" smtClean="0">
                <a:latin typeface="Times New Roman" pitchFamily="18" charset="0"/>
                <a:cs typeface="Times New Roman" pitchFamily="18" charset="0"/>
              </a:rPr>
              <a:t>value</a:t>
            </a:r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sz="1600" b="1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…   ?</a:t>
            </a:r>
          </a:p>
        </p:txBody>
      </p:sp>
      <p:pic>
        <p:nvPicPr>
          <p:cNvPr id="11" name="Afbeelding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46545"/>
            <a:ext cx="4046880" cy="31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6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22</a:t>
            </a:fld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054621"/>
            <a:ext cx="5420482" cy="3982006"/>
          </a:xfrm>
          <a:prstGeom prst="rect">
            <a:avLst/>
          </a:prstGeom>
        </p:spPr>
      </p:pic>
      <p:sp>
        <p:nvSpPr>
          <p:cNvPr id="9" name="Afgeronde rechthoek 8"/>
          <p:cNvSpPr/>
          <p:nvPr/>
        </p:nvSpPr>
        <p:spPr>
          <a:xfrm>
            <a:off x="1979712" y="1507207"/>
            <a:ext cx="2520280" cy="3672408"/>
          </a:xfrm>
          <a:prstGeom prst="roundRect">
            <a:avLst/>
          </a:prstGeom>
          <a:noFill/>
          <a:ln w="190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kstvak 9"/>
          <p:cNvSpPr txBox="1"/>
          <p:nvPr/>
        </p:nvSpPr>
        <p:spPr>
          <a:xfrm>
            <a:off x="3193579" y="1881093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Dark pixels</a:t>
            </a:r>
          </a:p>
        </p:txBody>
      </p:sp>
      <p:grpSp>
        <p:nvGrpSpPr>
          <p:cNvPr id="11" name="Groep 10"/>
          <p:cNvGrpSpPr/>
          <p:nvPr/>
        </p:nvGrpSpPr>
        <p:grpSpPr>
          <a:xfrm>
            <a:off x="5532205" y="1579215"/>
            <a:ext cx="1119309" cy="3600400"/>
            <a:chOff x="7100593" y="2695074"/>
            <a:chExt cx="1207105" cy="3600400"/>
          </a:xfrm>
        </p:grpSpPr>
        <p:sp>
          <p:nvSpPr>
            <p:cNvPr id="12" name="Afgeronde rechthoek 11"/>
            <p:cNvSpPr/>
            <p:nvPr/>
          </p:nvSpPr>
          <p:spPr>
            <a:xfrm>
              <a:off x="7100593" y="2695074"/>
              <a:ext cx="1207105" cy="3600400"/>
            </a:xfrm>
            <a:prstGeom prst="roundRect">
              <a:avLst/>
            </a:prstGeom>
            <a:noFill/>
            <a:ln w="1905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" name="Tekstvak 12"/>
            <p:cNvSpPr txBox="1"/>
            <p:nvPr/>
          </p:nvSpPr>
          <p:spPr>
            <a:xfrm>
              <a:off x="7101337" y="3068960"/>
              <a:ext cx="1151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i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Light pixels</a:t>
              </a:r>
            </a:p>
          </p:txBody>
        </p:sp>
      </p:grpSp>
      <p:sp>
        <p:nvSpPr>
          <p:cNvPr id="18" name="Tekstvak 17"/>
          <p:cNvSpPr txBox="1"/>
          <p:nvPr/>
        </p:nvSpPr>
        <p:spPr>
          <a:xfrm>
            <a:off x="2820002" y="332656"/>
            <a:ext cx="3120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err="1" smtClean="0">
                <a:latin typeface="Times New Roman" pitchFamily="18" charset="0"/>
                <a:cs typeface="Times New Roman" pitchFamily="18" charset="0"/>
              </a:rPr>
              <a:t>Calculating</a:t>
            </a:r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nl-NL" sz="1600" i="1" dirty="0" err="1" smtClean="0">
                <a:latin typeface="Times New Roman" pitchFamily="18" charset="0"/>
                <a:cs typeface="Times New Roman" pitchFamily="18" charset="0"/>
              </a:rPr>
              <a:t>threshold</a:t>
            </a:r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sz="1600" i="1" dirty="0" err="1" smtClean="0">
                <a:latin typeface="Times New Roman" pitchFamily="18" charset="0"/>
                <a:cs typeface="Times New Roman" pitchFamily="18" charset="0"/>
              </a:rPr>
              <a:t>value</a:t>
            </a:r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sz="1600" b="1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….</a:t>
            </a:r>
          </a:p>
        </p:txBody>
      </p:sp>
      <p:grpSp>
        <p:nvGrpSpPr>
          <p:cNvPr id="22" name="Groep 21"/>
          <p:cNvGrpSpPr/>
          <p:nvPr/>
        </p:nvGrpSpPr>
        <p:grpSpPr>
          <a:xfrm>
            <a:off x="4879655" y="4666318"/>
            <a:ext cx="248786" cy="1109950"/>
            <a:chOff x="3727527" y="4448409"/>
            <a:chExt cx="248786" cy="1109950"/>
          </a:xfrm>
        </p:grpSpPr>
        <p:cxnSp>
          <p:nvCxnSpPr>
            <p:cNvPr id="15" name="Rechte verbindingslijn 14"/>
            <p:cNvCxnSpPr/>
            <p:nvPr/>
          </p:nvCxnSpPr>
          <p:spPr>
            <a:xfrm>
              <a:off x="3851920" y="4448409"/>
              <a:ext cx="0" cy="740618"/>
            </a:xfrm>
            <a:prstGeom prst="line">
              <a:avLst/>
            </a:prstGeom>
            <a:ln w="19050">
              <a:solidFill>
                <a:srgbClr val="FF0000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hthoek 20"/>
            <p:cNvSpPr/>
            <p:nvPr/>
          </p:nvSpPr>
          <p:spPr>
            <a:xfrm>
              <a:off x="3727527" y="5189027"/>
              <a:ext cx="2487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l-NL" b="1" i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208235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petercorke.com/RVC/chaps/12/figs/spati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8800"/>
            <a:ext cx="730850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3491880" y="762963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 smtClean="0">
                <a:latin typeface="Times New Roman" pitchFamily="18" charset="0"/>
                <a:cs typeface="Times New Roman" pitchFamily="18" charset="0"/>
              </a:rPr>
              <a:t>Spatial</a:t>
            </a:r>
            <a:r>
              <a:rPr lang="nl-NL" i="1" dirty="0" smtClean="0">
                <a:latin typeface="Times New Roman" pitchFamily="18" charset="0"/>
                <a:cs typeface="Times New Roman" pitchFamily="18" charset="0"/>
              </a:rPr>
              <a:t> operations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23</a:t>
            </a:fld>
            <a:endParaRPr lang="nl-NL"/>
          </a:p>
        </p:txBody>
      </p:sp>
      <p:sp>
        <p:nvSpPr>
          <p:cNvPr id="7" name="Tekstvak 6"/>
          <p:cNvSpPr txBox="1"/>
          <p:nvPr/>
        </p:nvSpPr>
        <p:spPr>
          <a:xfrm>
            <a:off x="3146648" y="116632"/>
            <a:ext cx="2363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41048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70" y="264815"/>
            <a:ext cx="507682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4236669" y="1268760"/>
            <a:ext cx="2446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err="1" smtClean="0">
                <a:latin typeface="Times New Roman" pitchFamily="18" charset="0"/>
                <a:cs typeface="Times New Roman" pitchFamily="18" charset="0"/>
              </a:rPr>
              <a:t>Example</a:t>
            </a:r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sz="1600" i="1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nl-NL" sz="1600" i="1" dirty="0" err="1" smtClean="0">
                <a:latin typeface="Times New Roman" pitchFamily="18" charset="0"/>
                <a:cs typeface="Times New Roman" pitchFamily="18" charset="0"/>
              </a:rPr>
              <a:t>patial</a:t>
            </a:r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 operations</a:t>
            </a:r>
          </a:p>
          <a:p>
            <a:r>
              <a:rPr lang="nl-NL" sz="1600" i="1" dirty="0" err="1" smtClean="0">
                <a:latin typeface="Times New Roman" pitchFamily="18" charset="0"/>
                <a:cs typeface="Times New Roman" pitchFamily="18" charset="0"/>
              </a:rPr>
              <a:t>Median</a:t>
            </a:r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 filter.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24</a:t>
            </a:fld>
            <a:endParaRPr lang="nl-NL"/>
          </a:p>
        </p:txBody>
      </p:sp>
      <p:sp>
        <p:nvSpPr>
          <p:cNvPr id="7" name="Tekstvak 6"/>
          <p:cNvSpPr txBox="1"/>
          <p:nvPr/>
        </p:nvSpPr>
        <p:spPr>
          <a:xfrm>
            <a:off x="3146648" y="116632"/>
            <a:ext cx="2363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Image Processing</a:t>
            </a:r>
          </a:p>
          <a:p>
            <a:pPr algn="ctr"/>
            <a:r>
              <a:rPr lang="nl-NL" sz="16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smoothing</a:t>
            </a:r>
            <a:endParaRPr lang="nl-NL" sz="1600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2939731" y="126876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b="1" i="1" dirty="0" smtClean="0">
                <a:latin typeface="Times New Roman" pitchFamily="18" charset="0"/>
                <a:cs typeface="Times New Roman" pitchFamily="18" charset="0"/>
              </a:rPr>
              <a:t>W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32" y="3712864"/>
            <a:ext cx="24955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82" y="3712865"/>
            <a:ext cx="25336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032" y="3712865"/>
            <a:ext cx="250507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713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6069"/>
            <a:ext cx="5010150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25</a:t>
            </a:fld>
            <a:endParaRPr lang="nl-NL"/>
          </a:p>
        </p:txBody>
      </p:sp>
      <p:sp>
        <p:nvSpPr>
          <p:cNvPr id="7" name="Tekstvak 6"/>
          <p:cNvSpPr txBox="1"/>
          <p:nvPr/>
        </p:nvSpPr>
        <p:spPr>
          <a:xfrm>
            <a:off x="3146648" y="116632"/>
            <a:ext cx="2363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Image Processing</a:t>
            </a:r>
          </a:p>
          <a:p>
            <a:pPr algn="ctr"/>
            <a:r>
              <a:rPr lang="nl-NL" sz="16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smoothing</a:t>
            </a:r>
            <a:endParaRPr lang="nl-NL" sz="16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4236669" y="1268760"/>
            <a:ext cx="2446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err="1" smtClean="0">
                <a:latin typeface="Times New Roman" pitchFamily="18" charset="0"/>
                <a:cs typeface="Times New Roman" pitchFamily="18" charset="0"/>
              </a:rPr>
              <a:t>Example</a:t>
            </a:r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sz="1600" i="1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nl-NL" sz="1600" i="1" dirty="0" err="1" smtClean="0">
                <a:latin typeface="Times New Roman" pitchFamily="18" charset="0"/>
                <a:cs typeface="Times New Roman" pitchFamily="18" charset="0"/>
              </a:rPr>
              <a:t>patial</a:t>
            </a:r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 operations</a:t>
            </a:r>
          </a:p>
          <a:p>
            <a:r>
              <a:rPr lang="nl-NL" sz="1600" i="1" dirty="0" err="1" smtClean="0">
                <a:latin typeface="Times New Roman" pitchFamily="18" charset="0"/>
                <a:cs typeface="Times New Roman" pitchFamily="18" charset="0"/>
              </a:rPr>
              <a:t>Mean</a:t>
            </a:r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 filter.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06" y="3717032"/>
            <a:ext cx="252412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731" y="3708101"/>
            <a:ext cx="24765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32" y="3712864"/>
            <a:ext cx="24955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573460" y="3257104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1" dirty="0" smtClean="0">
                <a:latin typeface="+mj-lt"/>
                <a:cs typeface="Times New Roman" pitchFamily="18" charset="0"/>
              </a:rPr>
              <a:t>117</a:t>
            </a:r>
          </a:p>
        </p:txBody>
      </p:sp>
    </p:spTree>
    <p:extLst>
      <p:ext uri="{BB962C8B-B14F-4D97-AF65-F5344CB8AC3E}">
        <p14:creationId xmlns:p14="http://schemas.microsoft.com/office/powerpoint/2010/main" val="334442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26</a:t>
            </a:fld>
            <a:endParaRPr lang="nl-NL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80" y="3501008"/>
            <a:ext cx="246697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721" y="3501008"/>
            <a:ext cx="247650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ep 3"/>
          <p:cNvGrpSpPr/>
          <p:nvPr/>
        </p:nvGrpSpPr>
        <p:grpSpPr>
          <a:xfrm>
            <a:off x="5425221" y="3501008"/>
            <a:ext cx="2466975" cy="2914650"/>
            <a:chOff x="5805488" y="3241551"/>
            <a:chExt cx="2466975" cy="2914650"/>
          </a:xfrm>
        </p:grpSpPr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5488" y="3241551"/>
              <a:ext cx="2466975" cy="2657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2675" y="5899026"/>
              <a:ext cx="1752600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kstvak 8"/>
          <p:cNvSpPr txBox="1"/>
          <p:nvPr/>
        </p:nvSpPr>
        <p:spPr>
          <a:xfrm>
            <a:off x="3146648" y="116632"/>
            <a:ext cx="23631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Image Processing</a:t>
            </a:r>
          </a:p>
          <a:p>
            <a:pPr algn="ctr"/>
            <a:r>
              <a:rPr lang="nl-NL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nl-NL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dge</a:t>
            </a:r>
            <a:r>
              <a:rPr lang="nl-NL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detection</a:t>
            </a:r>
            <a:endParaRPr lang="nl-NL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2777771" y="764704"/>
            <a:ext cx="303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nl-NL" sz="1600" i="1" dirty="0" err="1" smtClean="0">
                <a:latin typeface="Times New Roman" pitchFamily="18" charset="0"/>
                <a:cs typeface="Times New Roman" pitchFamily="18" charset="0"/>
              </a:rPr>
              <a:t>very</a:t>
            </a:r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 important </a:t>
            </a:r>
            <a:r>
              <a:rPr lang="nl-NL" sz="1600" i="1" dirty="0" err="1" smtClean="0">
                <a:latin typeface="Times New Roman" pitchFamily="18" charset="0"/>
                <a:cs typeface="Times New Roman" pitchFamily="18" charset="0"/>
              </a:rPr>
              <a:t>spatial</a:t>
            </a:r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sz="1600" i="1" dirty="0" err="1" smtClean="0">
                <a:latin typeface="Times New Roman" pitchFamily="18" charset="0"/>
                <a:cs typeface="Times New Roman" pitchFamily="18" charset="0"/>
              </a:rPr>
              <a:t>operation</a:t>
            </a:r>
            <a:endParaRPr lang="nl-NL" sz="1600" i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nl-NL" sz="1600" i="1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nl-NL" sz="1600" i="1" dirty="0" err="1" smtClean="0">
                <a:latin typeface="Times New Roman" pitchFamily="18" charset="0"/>
                <a:cs typeface="Times New Roman" pitchFamily="18" charset="0"/>
              </a:rPr>
              <a:t>alling</a:t>
            </a:r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sz="1600" i="1" dirty="0" err="1" smtClean="0">
                <a:latin typeface="Times New Roman" pitchFamily="18" charset="0"/>
                <a:cs typeface="Times New Roman" pitchFamily="18" charset="0"/>
              </a:rPr>
              <a:t>convolution</a:t>
            </a:r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grpSp>
        <p:nvGrpSpPr>
          <p:cNvPr id="5" name="Groep 4"/>
          <p:cNvGrpSpPr/>
          <p:nvPr/>
        </p:nvGrpSpPr>
        <p:grpSpPr>
          <a:xfrm>
            <a:off x="250609" y="1412776"/>
            <a:ext cx="7208310" cy="1552958"/>
            <a:chOff x="250609" y="1412776"/>
            <a:chExt cx="7208310" cy="1552958"/>
          </a:xfrm>
        </p:grpSpPr>
        <p:grpSp>
          <p:nvGrpSpPr>
            <p:cNvPr id="12" name="Groep 11"/>
            <p:cNvGrpSpPr/>
            <p:nvPr/>
          </p:nvGrpSpPr>
          <p:grpSpPr>
            <a:xfrm>
              <a:off x="250609" y="1434279"/>
              <a:ext cx="2103911" cy="1254456"/>
              <a:chOff x="1304528" y="3563567"/>
              <a:chExt cx="2103911" cy="1254456"/>
            </a:xfrm>
          </p:grpSpPr>
          <p:grpSp>
            <p:nvGrpSpPr>
              <p:cNvPr id="29" name="Groep 28"/>
              <p:cNvGrpSpPr/>
              <p:nvPr/>
            </p:nvGrpSpPr>
            <p:grpSpPr>
              <a:xfrm>
                <a:off x="2029285" y="3563567"/>
                <a:ext cx="1379154" cy="1254456"/>
                <a:chOff x="2132112" y="701080"/>
                <a:chExt cx="864096" cy="864096"/>
              </a:xfrm>
            </p:grpSpPr>
            <p:sp>
              <p:nvSpPr>
                <p:cNvPr id="31" name="Rechthoek 30"/>
                <p:cNvSpPr/>
                <p:nvPr/>
              </p:nvSpPr>
              <p:spPr>
                <a:xfrm>
                  <a:off x="2132112" y="701080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 smtClean="0">
                      <a:solidFill>
                        <a:schemeClr val="tx1"/>
                      </a:solidFill>
                      <a:latin typeface="+mj-lt"/>
                      <a:cs typeface="Times New Roman" pitchFamily="18" charset="0"/>
                    </a:rPr>
                    <a:t>-1</a:t>
                  </a:r>
                  <a:endParaRPr lang="nl-NL" sz="1400" dirty="0">
                    <a:solidFill>
                      <a:schemeClr val="tx1"/>
                    </a:solidFill>
                    <a:latin typeface="+mj-lt"/>
                    <a:cs typeface="Times New Roman" pitchFamily="18" charset="0"/>
                  </a:endParaRPr>
                </a:p>
              </p:txBody>
            </p:sp>
            <p:sp>
              <p:nvSpPr>
                <p:cNvPr id="32" name="Rechthoek 31"/>
                <p:cNvSpPr/>
                <p:nvPr/>
              </p:nvSpPr>
              <p:spPr>
                <a:xfrm>
                  <a:off x="2420144" y="701080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 smtClean="0">
                      <a:solidFill>
                        <a:schemeClr val="tx1"/>
                      </a:solidFill>
                      <a:cs typeface="Times New Roman" pitchFamily="18" charset="0"/>
                    </a:rPr>
                    <a:t>0</a:t>
                  </a:r>
                  <a:endParaRPr lang="nl-NL" sz="1400" dirty="0">
                    <a:solidFill>
                      <a:schemeClr val="tx1"/>
                    </a:solidFill>
                    <a:cs typeface="Times New Roman" pitchFamily="18" charset="0"/>
                  </a:endParaRPr>
                </a:p>
              </p:txBody>
            </p:sp>
            <p:sp>
              <p:nvSpPr>
                <p:cNvPr id="33" name="Rechthoek 32"/>
                <p:cNvSpPr/>
                <p:nvPr/>
              </p:nvSpPr>
              <p:spPr>
                <a:xfrm>
                  <a:off x="2708176" y="701080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 smtClean="0">
                      <a:solidFill>
                        <a:schemeClr val="tx1"/>
                      </a:solidFill>
                      <a:cs typeface="Times New Roman" pitchFamily="18" charset="0"/>
                    </a:rPr>
                    <a:t>1</a:t>
                  </a:r>
                  <a:endParaRPr lang="nl-NL" sz="1400" dirty="0">
                    <a:solidFill>
                      <a:schemeClr val="tx1"/>
                    </a:solidFill>
                    <a:cs typeface="Times New Roman" pitchFamily="18" charset="0"/>
                  </a:endParaRPr>
                </a:p>
              </p:txBody>
            </p:sp>
            <p:sp>
              <p:nvSpPr>
                <p:cNvPr id="34" name="Rechthoek 33"/>
                <p:cNvSpPr/>
                <p:nvPr/>
              </p:nvSpPr>
              <p:spPr>
                <a:xfrm>
                  <a:off x="2132112" y="989112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 smtClean="0">
                      <a:solidFill>
                        <a:schemeClr val="tx1"/>
                      </a:solidFill>
                      <a:latin typeface="+mj-lt"/>
                      <a:cs typeface="Times New Roman" pitchFamily="18" charset="0"/>
                    </a:rPr>
                    <a:t>-2</a:t>
                  </a:r>
                  <a:endParaRPr lang="nl-NL" sz="1400" dirty="0">
                    <a:solidFill>
                      <a:schemeClr val="tx1"/>
                    </a:solidFill>
                    <a:latin typeface="+mj-lt"/>
                    <a:cs typeface="Times New Roman" pitchFamily="18" charset="0"/>
                  </a:endParaRPr>
                </a:p>
              </p:txBody>
            </p:sp>
            <p:sp>
              <p:nvSpPr>
                <p:cNvPr id="35" name="Rechthoek 34"/>
                <p:cNvSpPr/>
                <p:nvPr/>
              </p:nvSpPr>
              <p:spPr>
                <a:xfrm>
                  <a:off x="2420144" y="989112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 smtClean="0">
                      <a:solidFill>
                        <a:schemeClr val="tx1"/>
                      </a:solidFill>
                      <a:latin typeface="+mj-lt"/>
                      <a:cs typeface="Times New Roman" pitchFamily="18" charset="0"/>
                    </a:rPr>
                    <a:t>0</a:t>
                  </a:r>
                  <a:endParaRPr lang="nl-NL" sz="1400" dirty="0">
                    <a:solidFill>
                      <a:schemeClr val="tx1"/>
                    </a:solidFill>
                    <a:latin typeface="+mj-lt"/>
                    <a:cs typeface="Times New Roman" pitchFamily="18" charset="0"/>
                  </a:endParaRPr>
                </a:p>
              </p:txBody>
            </p:sp>
            <p:sp>
              <p:nvSpPr>
                <p:cNvPr id="36" name="Rechthoek 35"/>
                <p:cNvSpPr/>
                <p:nvPr/>
              </p:nvSpPr>
              <p:spPr>
                <a:xfrm>
                  <a:off x="2708176" y="989112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 smtClean="0">
                      <a:solidFill>
                        <a:schemeClr val="tx1"/>
                      </a:solidFill>
                      <a:latin typeface="+mj-lt"/>
                      <a:cs typeface="Times New Roman" pitchFamily="18" charset="0"/>
                    </a:rPr>
                    <a:t>2</a:t>
                  </a:r>
                  <a:endParaRPr lang="nl-NL" sz="1400" dirty="0">
                    <a:solidFill>
                      <a:schemeClr val="tx1"/>
                    </a:solidFill>
                    <a:latin typeface="+mj-lt"/>
                    <a:cs typeface="Times New Roman" pitchFamily="18" charset="0"/>
                  </a:endParaRPr>
                </a:p>
              </p:txBody>
            </p:sp>
            <p:sp>
              <p:nvSpPr>
                <p:cNvPr id="37" name="Rechthoek 36"/>
                <p:cNvSpPr/>
                <p:nvPr/>
              </p:nvSpPr>
              <p:spPr>
                <a:xfrm>
                  <a:off x="2132112" y="1277144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 smtClean="0">
                      <a:solidFill>
                        <a:schemeClr val="tx1"/>
                      </a:solidFill>
                      <a:latin typeface="+mj-lt"/>
                      <a:cs typeface="Times New Roman" pitchFamily="18" charset="0"/>
                    </a:rPr>
                    <a:t>-1</a:t>
                  </a:r>
                  <a:endParaRPr lang="nl-NL" sz="1400" dirty="0">
                    <a:solidFill>
                      <a:schemeClr val="tx1"/>
                    </a:solidFill>
                    <a:latin typeface="+mj-lt"/>
                    <a:cs typeface="Times New Roman" pitchFamily="18" charset="0"/>
                  </a:endParaRPr>
                </a:p>
              </p:txBody>
            </p:sp>
            <p:sp>
              <p:nvSpPr>
                <p:cNvPr id="38" name="Rechthoek 37"/>
                <p:cNvSpPr/>
                <p:nvPr/>
              </p:nvSpPr>
              <p:spPr>
                <a:xfrm>
                  <a:off x="2420144" y="1277144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 smtClean="0">
                      <a:solidFill>
                        <a:schemeClr val="tx1"/>
                      </a:solidFill>
                      <a:latin typeface="+mj-lt"/>
                      <a:cs typeface="Times New Roman" pitchFamily="18" charset="0"/>
                    </a:rPr>
                    <a:t>0</a:t>
                  </a:r>
                  <a:endParaRPr lang="nl-NL" sz="1400" dirty="0">
                    <a:solidFill>
                      <a:schemeClr val="tx1"/>
                    </a:solidFill>
                    <a:latin typeface="+mj-lt"/>
                    <a:cs typeface="Times New Roman" pitchFamily="18" charset="0"/>
                  </a:endParaRPr>
                </a:p>
              </p:txBody>
            </p:sp>
            <p:sp>
              <p:nvSpPr>
                <p:cNvPr id="39" name="Rechthoek 38"/>
                <p:cNvSpPr/>
                <p:nvPr/>
              </p:nvSpPr>
              <p:spPr>
                <a:xfrm>
                  <a:off x="2708176" y="1277144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 smtClean="0">
                      <a:solidFill>
                        <a:schemeClr val="tx1"/>
                      </a:solidFill>
                      <a:cs typeface="Times New Roman" pitchFamily="18" charset="0"/>
                    </a:rPr>
                    <a:t>1</a:t>
                  </a:r>
                  <a:endParaRPr lang="nl-NL" sz="1400" dirty="0">
                    <a:solidFill>
                      <a:schemeClr val="tx1"/>
                    </a:solidFill>
                    <a:cs typeface="Times New Roman" pitchFamily="18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kstvak 29"/>
                  <p:cNvSpPr txBox="1"/>
                  <p:nvPr/>
                </p:nvSpPr>
                <p:spPr>
                  <a:xfrm>
                    <a:off x="1304528" y="4006129"/>
                    <a:ext cx="69672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nl-NL" b="0" i="1" smtClean="0">
                              <a:latin typeface="Cambria Math"/>
                            </a:rPr>
                            <m:t>=</m:t>
                          </m:r>
                        </m:oMath>
                      </m:oMathPara>
                    </a14:m>
                    <a:endParaRPr lang="nl-NL" dirty="0"/>
                  </a:p>
                </p:txBody>
              </p:sp>
            </mc:Choice>
            <mc:Fallback xmlns="">
              <p:sp>
                <p:nvSpPr>
                  <p:cNvPr id="32" name="Tekstvak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04528" y="4006129"/>
                    <a:ext cx="696729" cy="369332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ep 12"/>
            <p:cNvGrpSpPr/>
            <p:nvPr/>
          </p:nvGrpSpPr>
          <p:grpSpPr>
            <a:xfrm>
              <a:off x="4166606" y="1412776"/>
              <a:ext cx="2103911" cy="1254456"/>
              <a:chOff x="1304528" y="3563567"/>
              <a:chExt cx="2103911" cy="1254456"/>
            </a:xfrm>
          </p:grpSpPr>
          <p:grpSp>
            <p:nvGrpSpPr>
              <p:cNvPr id="18" name="Groep 17"/>
              <p:cNvGrpSpPr/>
              <p:nvPr/>
            </p:nvGrpSpPr>
            <p:grpSpPr>
              <a:xfrm>
                <a:off x="2029285" y="3563567"/>
                <a:ext cx="1379154" cy="1254456"/>
                <a:chOff x="2132112" y="701080"/>
                <a:chExt cx="864096" cy="864096"/>
              </a:xfrm>
            </p:grpSpPr>
            <p:sp>
              <p:nvSpPr>
                <p:cNvPr id="20" name="Rechthoek 19"/>
                <p:cNvSpPr/>
                <p:nvPr/>
              </p:nvSpPr>
              <p:spPr>
                <a:xfrm>
                  <a:off x="2132112" y="701080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>
                      <a:solidFill>
                        <a:schemeClr val="tx1"/>
                      </a:solidFill>
                      <a:latin typeface="+mj-lt"/>
                      <a:cs typeface="Times New Roman" pitchFamily="18" charset="0"/>
                    </a:rPr>
                    <a:t>1</a:t>
                  </a:r>
                </a:p>
              </p:txBody>
            </p:sp>
            <p:sp>
              <p:nvSpPr>
                <p:cNvPr id="21" name="Rechthoek 20"/>
                <p:cNvSpPr/>
                <p:nvPr/>
              </p:nvSpPr>
              <p:spPr>
                <a:xfrm>
                  <a:off x="2420144" y="701080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>
                      <a:solidFill>
                        <a:schemeClr val="tx1"/>
                      </a:solidFill>
                      <a:cs typeface="Times New Roman" pitchFamily="18" charset="0"/>
                    </a:rPr>
                    <a:t>2</a:t>
                  </a:r>
                </a:p>
              </p:txBody>
            </p:sp>
            <p:sp>
              <p:nvSpPr>
                <p:cNvPr id="22" name="Rechthoek 21"/>
                <p:cNvSpPr/>
                <p:nvPr/>
              </p:nvSpPr>
              <p:spPr>
                <a:xfrm>
                  <a:off x="2708176" y="701080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 smtClean="0">
                      <a:solidFill>
                        <a:schemeClr val="tx1"/>
                      </a:solidFill>
                      <a:cs typeface="Times New Roman" pitchFamily="18" charset="0"/>
                    </a:rPr>
                    <a:t>1</a:t>
                  </a:r>
                  <a:endParaRPr lang="nl-NL" sz="1400" dirty="0">
                    <a:solidFill>
                      <a:schemeClr val="tx1"/>
                    </a:solidFill>
                    <a:cs typeface="Times New Roman" pitchFamily="18" charset="0"/>
                  </a:endParaRPr>
                </a:p>
              </p:txBody>
            </p:sp>
            <p:sp>
              <p:nvSpPr>
                <p:cNvPr id="23" name="Rechthoek 22"/>
                <p:cNvSpPr/>
                <p:nvPr/>
              </p:nvSpPr>
              <p:spPr>
                <a:xfrm>
                  <a:off x="2132112" y="989112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>
                      <a:solidFill>
                        <a:schemeClr val="tx1"/>
                      </a:solidFill>
                      <a:latin typeface="+mj-lt"/>
                      <a:cs typeface="Times New Roman" pitchFamily="18" charset="0"/>
                    </a:rPr>
                    <a:t>0</a:t>
                  </a:r>
                </a:p>
              </p:txBody>
            </p:sp>
            <p:sp>
              <p:nvSpPr>
                <p:cNvPr id="24" name="Rechthoek 23"/>
                <p:cNvSpPr/>
                <p:nvPr/>
              </p:nvSpPr>
              <p:spPr>
                <a:xfrm>
                  <a:off x="2420144" y="989112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 smtClean="0">
                      <a:solidFill>
                        <a:schemeClr val="tx1"/>
                      </a:solidFill>
                      <a:latin typeface="+mj-lt"/>
                      <a:cs typeface="Times New Roman" pitchFamily="18" charset="0"/>
                    </a:rPr>
                    <a:t>0</a:t>
                  </a:r>
                  <a:endParaRPr lang="nl-NL" sz="1400" dirty="0">
                    <a:solidFill>
                      <a:schemeClr val="tx1"/>
                    </a:solidFill>
                    <a:latin typeface="+mj-lt"/>
                    <a:cs typeface="Times New Roman" pitchFamily="18" charset="0"/>
                  </a:endParaRPr>
                </a:p>
              </p:txBody>
            </p:sp>
            <p:sp>
              <p:nvSpPr>
                <p:cNvPr id="25" name="Rechthoek 24"/>
                <p:cNvSpPr/>
                <p:nvPr/>
              </p:nvSpPr>
              <p:spPr>
                <a:xfrm>
                  <a:off x="2708176" y="989112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>
                      <a:solidFill>
                        <a:schemeClr val="tx1"/>
                      </a:solidFill>
                      <a:latin typeface="+mj-lt"/>
                      <a:cs typeface="Times New Roman" pitchFamily="18" charset="0"/>
                    </a:rPr>
                    <a:t>0</a:t>
                  </a:r>
                </a:p>
              </p:txBody>
            </p:sp>
            <p:sp>
              <p:nvSpPr>
                <p:cNvPr id="26" name="Rechthoek 25"/>
                <p:cNvSpPr/>
                <p:nvPr/>
              </p:nvSpPr>
              <p:spPr>
                <a:xfrm>
                  <a:off x="2132112" y="1277144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 smtClean="0">
                      <a:solidFill>
                        <a:schemeClr val="tx1"/>
                      </a:solidFill>
                      <a:latin typeface="+mj-lt"/>
                      <a:cs typeface="Times New Roman" pitchFamily="18" charset="0"/>
                    </a:rPr>
                    <a:t>-1</a:t>
                  </a:r>
                  <a:endParaRPr lang="nl-NL" sz="1400" dirty="0">
                    <a:solidFill>
                      <a:schemeClr val="tx1"/>
                    </a:solidFill>
                    <a:latin typeface="+mj-lt"/>
                    <a:cs typeface="Times New Roman" pitchFamily="18" charset="0"/>
                  </a:endParaRPr>
                </a:p>
              </p:txBody>
            </p:sp>
            <p:sp>
              <p:nvSpPr>
                <p:cNvPr id="27" name="Rechthoek 26"/>
                <p:cNvSpPr/>
                <p:nvPr/>
              </p:nvSpPr>
              <p:spPr>
                <a:xfrm>
                  <a:off x="2420144" y="1277144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 smtClean="0">
                      <a:solidFill>
                        <a:schemeClr val="tx1"/>
                      </a:solidFill>
                      <a:latin typeface="+mj-lt"/>
                      <a:cs typeface="Times New Roman" pitchFamily="18" charset="0"/>
                    </a:rPr>
                    <a:t>-2</a:t>
                  </a:r>
                  <a:endParaRPr lang="nl-NL" sz="1400" dirty="0">
                    <a:solidFill>
                      <a:schemeClr val="tx1"/>
                    </a:solidFill>
                    <a:latin typeface="+mj-lt"/>
                    <a:cs typeface="Times New Roman" pitchFamily="18" charset="0"/>
                  </a:endParaRPr>
                </a:p>
              </p:txBody>
            </p:sp>
            <p:sp>
              <p:nvSpPr>
                <p:cNvPr id="28" name="Rechthoek 27"/>
                <p:cNvSpPr/>
                <p:nvPr/>
              </p:nvSpPr>
              <p:spPr>
                <a:xfrm>
                  <a:off x="2708176" y="1277144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 smtClean="0">
                      <a:solidFill>
                        <a:schemeClr val="tx1"/>
                      </a:solidFill>
                      <a:cs typeface="Times New Roman" pitchFamily="18" charset="0"/>
                    </a:rPr>
                    <a:t>-1</a:t>
                  </a:r>
                  <a:endParaRPr lang="nl-NL" sz="1400" dirty="0">
                    <a:solidFill>
                      <a:schemeClr val="tx1"/>
                    </a:solidFill>
                    <a:cs typeface="Times New Roman" pitchFamily="18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kstvak 18"/>
                  <p:cNvSpPr txBox="1"/>
                  <p:nvPr/>
                </p:nvSpPr>
                <p:spPr>
                  <a:xfrm>
                    <a:off x="1304528" y="4006129"/>
                    <a:ext cx="704360" cy="3912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  <m:r>
                            <a:rPr lang="nl-NL" b="0" i="1" smtClean="0">
                              <a:latin typeface="Cambria Math"/>
                            </a:rPr>
                            <m:t>=</m:t>
                          </m:r>
                        </m:oMath>
                      </m:oMathPara>
                    </a14:m>
                    <a:endParaRPr lang="nl-NL" dirty="0"/>
                  </a:p>
                </p:txBody>
              </p:sp>
            </mc:Choice>
            <mc:Fallback xmlns="">
              <p:sp>
                <p:nvSpPr>
                  <p:cNvPr id="36" name="Tekstvak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04528" y="4006129"/>
                    <a:ext cx="704360" cy="391261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 b="-3125"/>
                    </a:stretch>
                  </a:blipFill>
                </p:spPr>
                <p:txBody>
                  <a:bodyPr/>
                  <a:lstStyle/>
                  <a:p>
                    <a:r>
                      <a:rPr lang="nl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kstvak 13"/>
                <p:cNvSpPr txBox="1"/>
                <p:nvPr/>
              </p:nvSpPr>
              <p:spPr>
                <a:xfrm>
                  <a:off x="2354520" y="1876841"/>
                  <a:ext cx="1188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b="0" i="1" smtClean="0">
                            <a:latin typeface="Cambria Math"/>
                          </a:rPr>
                          <m:t>⊗</m:t>
                        </m:r>
                        <m:r>
                          <a:rPr lang="nl-NL" b="0" i="1" smtClean="0">
                            <a:latin typeface="Cambria Math"/>
                          </a:rPr>
                          <m:t>𝐼𝑚𝑎𝑔𝑒</m:t>
                        </m:r>
                      </m:oMath>
                    </m:oMathPara>
                  </a14:m>
                  <a:endParaRPr lang="nl-NL" dirty="0"/>
                </a:p>
              </p:txBody>
            </p:sp>
          </mc:Choice>
          <mc:Fallback xmlns="">
            <p:sp>
              <p:nvSpPr>
                <p:cNvPr id="14" name="Tekstvak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520" y="1876841"/>
                  <a:ext cx="1188402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kstvak 14"/>
            <p:cNvSpPr txBox="1"/>
            <p:nvPr/>
          </p:nvSpPr>
          <p:spPr>
            <a:xfrm>
              <a:off x="1073966" y="2688735"/>
              <a:ext cx="13714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200" i="1" dirty="0" err="1" smtClean="0">
                  <a:solidFill>
                    <a:srgbClr val="C00000"/>
                  </a:solidFill>
                </a:rPr>
                <a:t>Horizontal</a:t>
              </a:r>
              <a:r>
                <a:rPr lang="nl-NL" sz="1200" i="1" dirty="0" smtClean="0">
                  <a:solidFill>
                    <a:srgbClr val="C00000"/>
                  </a:solidFill>
                </a:rPr>
                <a:t> changes</a:t>
              </a:r>
              <a:endParaRPr lang="nl-NL" sz="1200" i="1" dirty="0">
                <a:solidFill>
                  <a:srgbClr val="C00000"/>
                </a:solidFill>
              </a:endParaRPr>
            </a:p>
          </p:txBody>
        </p:sp>
        <p:sp>
          <p:nvSpPr>
            <p:cNvPr id="16" name="Tekstvak 15"/>
            <p:cNvSpPr txBox="1"/>
            <p:nvPr/>
          </p:nvSpPr>
          <p:spPr>
            <a:xfrm>
              <a:off x="4980775" y="2661166"/>
              <a:ext cx="12003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200" i="1" dirty="0" err="1" smtClean="0">
                  <a:solidFill>
                    <a:srgbClr val="C00000"/>
                  </a:solidFill>
                </a:rPr>
                <a:t>Vertical</a:t>
              </a:r>
              <a:r>
                <a:rPr lang="nl-NL" sz="1200" i="1" dirty="0" smtClean="0">
                  <a:solidFill>
                    <a:srgbClr val="C00000"/>
                  </a:solidFill>
                </a:rPr>
                <a:t> changes</a:t>
              </a:r>
              <a:endParaRPr lang="nl-NL" sz="1200" i="1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kstvak 16"/>
                <p:cNvSpPr txBox="1"/>
                <p:nvPr/>
              </p:nvSpPr>
              <p:spPr>
                <a:xfrm>
                  <a:off x="6270517" y="1876841"/>
                  <a:ext cx="1188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b="0" i="1" smtClean="0">
                            <a:latin typeface="Cambria Math"/>
                          </a:rPr>
                          <m:t>⊗</m:t>
                        </m:r>
                        <m:r>
                          <a:rPr lang="nl-NL" b="0" i="1" smtClean="0">
                            <a:latin typeface="Cambria Math"/>
                          </a:rPr>
                          <m:t>𝐼𝑚𝑎𝑔𝑒</m:t>
                        </m:r>
                      </m:oMath>
                    </m:oMathPara>
                  </a14:m>
                  <a:endParaRPr lang="nl-NL" dirty="0"/>
                </a:p>
              </p:txBody>
            </p:sp>
          </mc:Choice>
          <mc:Fallback xmlns="">
            <p:sp>
              <p:nvSpPr>
                <p:cNvPr id="17" name="Tekstvak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0517" y="1876841"/>
                  <a:ext cx="1188402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hoek 5"/>
              <p:cNvSpPr/>
              <p:nvPr/>
            </p:nvSpPr>
            <p:spPr>
              <a:xfrm>
                <a:off x="5782408" y="2965734"/>
                <a:ext cx="138050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NL" sz="1400" i="1">
                        <a:latin typeface="Cambria Math"/>
                      </a:rPr>
                      <m:t>⊗</m:t>
                    </m:r>
                  </m:oMath>
                </a14:m>
                <a:r>
                  <a:rPr lang="nl-NL" sz="1400" dirty="0" smtClean="0"/>
                  <a:t> = </a:t>
                </a:r>
                <a:r>
                  <a:rPr lang="nl-NL" sz="1400" i="1" dirty="0" smtClean="0">
                    <a:latin typeface="Times New Roman" pitchFamily="18" charset="0"/>
                    <a:cs typeface="Times New Roman" pitchFamily="18" charset="0"/>
                  </a:rPr>
                  <a:t>convolution</a:t>
                </a:r>
                <a:endParaRPr lang="nl-NL" sz="1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" name="Rechthoek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408" y="2965734"/>
                <a:ext cx="1380506" cy="307777"/>
              </a:xfrm>
              <a:prstGeom prst="rect">
                <a:avLst/>
              </a:prstGeom>
              <a:blipFill rotWithShape="1">
                <a:blip r:embed="rId12"/>
                <a:stretch>
                  <a:fillRect t="-4000" r="-1770" b="-20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45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7" y="908720"/>
            <a:ext cx="3470909" cy="2610295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08720"/>
            <a:ext cx="3324931" cy="2561947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27</a:t>
            </a:fld>
            <a:endParaRPr lang="nl-NL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523182"/>
            <a:ext cx="3723019" cy="2970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kstvak 7"/>
          <p:cNvSpPr txBox="1"/>
          <p:nvPr/>
        </p:nvSpPr>
        <p:spPr>
          <a:xfrm>
            <a:off x="3146648" y="116632"/>
            <a:ext cx="2363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Image Processing</a:t>
            </a:r>
          </a:p>
        </p:txBody>
      </p:sp>
      <p:cxnSp>
        <p:nvCxnSpPr>
          <p:cNvPr id="10" name="Gebogen verbindingslijn 9"/>
          <p:cNvCxnSpPr>
            <a:stCxn id="3" idx="3"/>
            <a:endCxn id="9218" idx="3"/>
          </p:cNvCxnSpPr>
          <p:nvPr/>
        </p:nvCxnSpPr>
        <p:spPr>
          <a:xfrm flipH="1">
            <a:off x="6134779" y="2213868"/>
            <a:ext cx="1980137" cy="2794644"/>
          </a:xfrm>
          <a:prstGeom prst="bentConnector3">
            <a:avLst>
              <a:gd name="adj1" fmla="val -33672"/>
            </a:avLst>
          </a:prstGeom>
          <a:ln w="1905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kstvak 11"/>
          <p:cNvSpPr txBox="1"/>
          <p:nvPr/>
        </p:nvSpPr>
        <p:spPr>
          <a:xfrm>
            <a:off x="6241442" y="453060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2732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28</a:t>
            </a:fld>
            <a:endParaRPr lang="nl-NL"/>
          </a:p>
        </p:txBody>
      </p:sp>
      <p:sp>
        <p:nvSpPr>
          <p:cNvPr id="5" name="Tekstvak 4"/>
          <p:cNvSpPr txBox="1"/>
          <p:nvPr/>
        </p:nvSpPr>
        <p:spPr>
          <a:xfrm>
            <a:off x="3146648" y="0"/>
            <a:ext cx="2363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Image 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vak 6"/>
              <p:cNvSpPr txBox="1"/>
              <p:nvPr/>
            </p:nvSpPr>
            <p:spPr>
              <a:xfrm>
                <a:off x="115118" y="4632820"/>
                <a:ext cx="26426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nl-NL" sz="16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nl-NL" sz="1600" b="0" i="1" smtClean="0"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lang="nl-NL" sz="1600" b="0" i="1" smtClean="0"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nl-NL" sz="1600" b="0" i="1" smtClean="0"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</m:e>
                      </m:d>
                      <m:r>
                        <a:rPr lang="nl-NL" sz="1600" b="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r>
                        <a:rPr lang="nl-NL" sz="1600" b="0" i="1" smtClean="0">
                          <a:latin typeface="Cambria Math"/>
                          <a:cs typeface="Times New Roman" pitchFamily="18" charset="0"/>
                        </a:rPr>
                        <m:t>𝑓𝑖𝑛𝑑</m:t>
                      </m:r>
                      <m:r>
                        <a:rPr lang="nl-NL" sz="1600" b="0" i="1" smtClean="0">
                          <a:latin typeface="Cambria Math"/>
                          <a:cs typeface="Times New Roman" pitchFamily="18" charset="0"/>
                        </a:rPr>
                        <m:t> </m:t>
                      </m:r>
                      <m:d>
                        <m:dPr>
                          <m:ctrlPr>
                            <a:rPr lang="nl-NL" sz="16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nl-NL" sz="1600" b="0" i="1" smtClean="0">
                              <a:latin typeface="Cambria Math"/>
                              <a:cs typeface="Times New Roman" pitchFamily="18" charset="0"/>
                            </a:rPr>
                            <m:t>𝐼𝑚𝑎𝑔𝑒</m:t>
                          </m:r>
                          <m:r>
                            <a:rPr lang="nl-NL" sz="1600" b="0" i="1" smtClean="0">
                              <a:latin typeface="Cambria Math"/>
                              <a:cs typeface="Times New Roman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nl-NL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7" name="Tekstvak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18" y="4632820"/>
                <a:ext cx="2642647" cy="338554"/>
              </a:xfrm>
              <a:prstGeom prst="rect">
                <a:avLst/>
              </a:prstGeom>
              <a:blipFill rotWithShape="1"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ep 28"/>
          <p:cNvGrpSpPr/>
          <p:nvPr/>
        </p:nvGrpSpPr>
        <p:grpSpPr>
          <a:xfrm>
            <a:off x="4616626" y="1626865"/>
            <a:ext cx="3888432" cy="2831952"/>
            <a:chOff x="115118" y="1669579"/>
            <a:chExt cx="3888432" cy="2831952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18" y="1669579"/>
              <a:ext cx="3888432" cy="2831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hthoek 3"/>
            <p:cNvSpPr/>
            <p:nvPr/>
          </p:nvSpPr>
          <p:spPr>
            <a:xfrm>
              <a:off x="1436441" y="2439938"/>
              <a:ext cx="648072" cy="504056"/>
            </a:xfrm>
            <a:prstGeom prst="rect">
              <a:avLst/>
            </a:prstGeom>
            <a:noFill/>
            <a:ln w="15875" cap="rnd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" name="Plus 8"/>
            <p:cNvSpPr/>
            <p:nvPr/>
          </p:nvSpPr>
          <p:spPr>
            <a:xfrm>
              <a:off x="1693153" y="2626305"/>
              <a:ext cx="136878" cy="126014"/>
            </a:xfrm>
            <a:prstGeom prst="mathPlus">
              <a:avLst/>
            </a:prstGeom>
            <a:solidFill>
              <a:srgbClr val="FF0000"/>
            </a:solidFill>
            <a:ln w="1270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8" name="Rechthoek 27"/>
          <p:cNvSpPr/>
          <p:nvPr/>
        </p:nvSpPr>
        <p:spPr>
          <a:xfrm>
            <a:off x="98375" y="692696"/>
            <a:ext cx="84066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blob</a:t>
            </a:r>
            <a:r>
              <a:rPr lang="en-US" dirty="0"/>
              <a:t> is a region of a digital image in which some properties are constant or vary within a prescribed range of values; all the points in a blob can be considered in some sense to be similar to each other.</a:t>
            </a:r>
            <a:endParaRPr lang="nl-NL" dirty="0"/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15" y="1626865"/>
            <a:ext cx="3888432" cy="2831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" name="Groep 35"/>
          <p:cNvGrpSpPr/>
          <p:nvPr/>
        </p:nvGrpSpPr>
        <p:grpSpPr>
          <a:xfrm>
            <a:off x="2426764" y="4832202"/>
            <a:ext cx="6100742" cy="1056253"/>
            <a:chOff x="2426764" y="4832202"/>
            <a:chExt cx="6100742" cy="1056253"/>
          </a:xfrm>
        </p:grpSpPr>
        <p:grpSp>
          <p:nvGrpSpPr>
            <p:cNvPr id="27" name="Groep 26"/>
            <p:cNvGrpSpPr/>
            <p:nvPr/>
          </p:nvGrpSpPr>
          <p:grpSpPr>
            <a:xfrm>
              <a:off x="2426764" y="4832202"/>
              <a:ext cx="6100742" cy="1056253"/>
              <a:chOff x="273915" y="4074765"/>
              <a:chExt cx="6100742" cy="10562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kstvak 7"/>
                  <p:cNvSpPr txBox="1"/>
                  <p:nvPr/>
                </p:nvSpPr>
                <p:spPr>
                  <a:xfrm>
                    <a:off x="273915" y="4074765"/>
                    <a:ext cx="1537664" cy="95410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140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nl-NL" sz="1400" b="0" i="1" smtClean="0">
                              <a:latin typeface="Cambria Math"/>
                              <a:cs typeface="Times New Roman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nl-NL" sz="14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nl-NL" sz="1400" b="0" i="0" smtClean="0">
                                  <a:latin typeface="Cambria Math"/>
                                  <a:cs typeface="Times New Roman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nl-NL" sz="1400" b="0" i="1" smtClean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1400" b="0" i="1" smtClean="0">
                                      <a:latin typeface="Cambria Math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nl-NL" sz="1400" b="0" i="1" smtClean="0">
                              <a:latin typeface="Cambria Math"/>
                              <a:cs typeface="Times New Roman" pitchFamily="18" charset="0"/>
                            </a:rPr>
                            <m:t>; </m:t>
                          </m:r>
                        </m:oMath>
                      </m:oMathPara>
                    </a14:m>
                    <a:endParaRPr lang="nl-NL" sz="1400" b="0" i="1" dirty="0" smtClean="0">
                      <a:latin typeface="Cambria Math"/>
                      <a:cs typeface="Times New Roman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14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nl-NL" sz="1400" b="0" i="1" smtClean="0">
                              <a:latin typeface="Cambria Math"/>
                              <a:cs typeface="Times New Roman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nl-NL" sz="14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nl-NL" sz="1400" b="0" i="0" smtClean="0">
                                  <a:latin typeface="Cambria Math"/>
                                  <a:cs typeface="Times New Roman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nl-NL" sz="1400" b="0" i="1" smtClean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1400" b="0" i="1" smtClean="0">
                                      <a:latin typeface="Cambria Math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nl-NL" sz="1400" b="0" i="1" smtClean="0">
                              <a:latin typeface="Cambria Math"/>
                              <a:cs typeface="Times New Roman" pitchFamily="18" charset="0"/>
                            </a:rPr>
                            <m:t>; </m:t>
                          </m:r>
                        </m:oMath>
                      </m:oMathPara>
                    </a14:m>
                    <a:endParaRPr lang="nl-NL" sz="1400" b="0" i="1" dirty="0" smtClean="0">
                      <a:latin typeface="Cambria Math"/>
                      <a:cs typeface="Times New Roman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14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nl-NL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nl-NL" sz="1400" b="0" i="1" smtClean="0">
                              <a:latin typeface="Cambria Math"/>
                              <a:cs typeface="Times New Roman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nl-NL" sz="14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nl-NL" sz="1400" b="0" i="0" smtClean="0">
                                  <a:latin typeface="Cambria Math"/>
                                  <a:cs typeface="Times New Roman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nl-NL" sz="1400" b="0" i="1" smtClean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1400" b="0" i="1" smtClean="0">
                                      <a:latin typeface="Cambria Math"/>
                                      <a:cs typeface="Times New Roman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  <m:r>
                            <a:rPr lang="nl-NL" sz="1400" b="0" i="1" smtClean="0">
                              <a:latin typeface="Cambria Math"/>
                              <a:cs typeface="Times New Roman" pitchFamily="18" charset="0"/>
                            </a:rPr>
                            <m:t>; </m:t>
                          </m:r>
                        </m:oMath>
                      </m:oMathPara>
                    </a14:m>
                    <a:endParaRPr lang="nl-NL" sz="1400" b="0" i="1" dirty="0" smtClean="0">
                      <a:latin typeface="Cambria Math"/>
                      <a:cs typeface="Times New Roman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sz="14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nl-NL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nl-NL" sz="1400" b="0" i="1" smtClean="0">
                              <a:latin typeface="Cambria Math"/>
                              <a:cs typeface="Times New Roman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nl-NL" sz="14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nl-NL" sz="1400" b="0" i="0" smtClean="0">
                                  <a:latin typeface="Cambria Math"/>
                                  <a:cs typeface="Times New Roman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nl-NL" sz="1400" b="0" i="1" smtClean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1400" b="0" i="1" smtClean="0">
                                      <a:latin typeface="Cambria Math"/>
                                      <a:cs typeface="Times New Roman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  <m:r>
                            <a:rPr lang="nl-NL" sz="1400" b="0" i="1" smtClean="0">
                              <a:latin typeface="Cambria Math"/>
                              <a:cs typeface="Times New Roman" pitchFamily="18" charset="0"/>
                            </a:rPr>
                            <m:t>;</m:t>
                          </m:r>
                        </m:oMath>
                      </m:oMathPara>
                    </a14:m>
                    <a:endParaRPr lang="nl-NL" sz="1400" b="0" dirty="0" smtClean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Tekstvak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3915" y="4074765"/>
                    <a:ext cx="1537664" cy="954107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b="-641"/>
                    </a:stretch>
                  </a:blipFill>
                </p:spPr>
                <p:txBody>
                  <a:bodyPr/>
                  <a:lstStyle/>
                  <a:p>
                    <a:r>
                      <a:rPr lang="nl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3" name="Groep 22"/>
              <p:cNvGrpSpPr/>
              <p:nvPr/>
            </p:nvGrpSpPr>
            <p:grpSpPr>
              <a:xfrm>
                <a:off x="4526331" y="4304887"/>
                <a:ext cx="1848326" cy="578806"/>
                <a:chOff x="3500302" y="5397808"/>
                <a:chExt cx="1848326" cy="5788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kstvak 16"/>
                    <p:cNvSpPr txBox="1"/>
                    <p:nvPr/>
                  </p:nvSpPr>
                  <p:spPr>
                    <a:xfrm>
                      <a:off x="3501392" y="5397808"/>
                      <a:ext cx="184723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nl-NL" sz="1400" i="1" smtClean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14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nl-NL" sz="14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𝑐𝑒𝑛𝑡𝑒𝑟</m:t>
                                </m:r>
                              </m:sub>
                            </m:sSub>
                            <m:r>
                              <a:rPr lang="nl-NL" sz="1400" b="0" i="1" smtClean="0">
                                <a:latin typeface="Cambria Math"/>
                                <a:cs typeface="Times New Roman" pitchFamily="18" charset="0"/>
                              </a:rPr>
                              <m:t>=250−150;</m:t>
                            </m:r>
                          </m:oMath>
                        </m:oMathPara>
                      </a14:m>
                      <a:endParaRPr lang="nl-NL" sz="14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Tekstvak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01392" y="5397808"/>
                      <a:ext cx="1847236" cy="307777"/>
                    </a:xfrm>
                    <a:prstGeom prst="rect">
                      <a:avLst/>
                    </a:prstGeom>
                    <a:blipFill rotWithShape="1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nl-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kstvak 21"/>
                    <p:cNvSpPr txBox="1"/>
                    <p:nvPr/>
                  </p:nvSpPr>
                  <p:spPr>
                    <a:xfrm>
                      <a:off x="3500302" y="5668837"/>
                      <a:ext cx="184832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nl-NL" sz="1400" i="1" smtClean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14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nl-NL" sz="1400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𝑐𝑒𝑛𝑡𝑒𝑟</m:t>
                                </m:r>
                              </m:sub>
                            </m:sSub>
                            <m:r>
                              <a:rPr lang="nl-NL" sz="1400" b="0" i="1" smtClean="0">
                                <a:latin typeface="Cambria Math"/>
                                <a:cs typeface="Times New Roman" pitchFamily="18" charset="0"/>
                              </a:rPr>
                              <m:t>=250−150;</m:t>
                            </m:r>
                          </m:oMath>
                        </m:oMathPara>
                      </a14:m>
                      <a:endParaRPr lang="nl-NL" sz="14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Tekstvak 2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00302" y="5668837"/>
                      <a:ext cx="1848326" cy="307777"/>
                    </a:xfrm>
                    <a:prstGeom prst="rect">
                      <a:avLst/>
                    </a:prstGeom>
                    <a:blipFill rotWithShape="1">
                      <a:blip r:embed="rId7"/>
                      <a:stretch>
                        <a:fillRect b="-4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nl-N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8" name="Groep 17"/>
              <p:cNvGrpSpPr/>
              <p:nvPr/>
            </p:nvGrpSpPr>
            <p:grpSpPr>
              <a:xfrm>
                <a:off x="2730172" y="4074765"/>
                <a:ext cx="1253548" cy="1056253"/>
                <a:chOff x="3158106" y="4266663"/>
                <a:chExt cx="1253548" cy="1056253"/>
              </a:xfrm>
            </p:grpSpPr>
            <p:grpSp>
              <p:nvGrpSpPr>
                <p:cNvPr id="15" name="Groep 14"/>
                <p:cNvGrpSpPr/>
                <p:nvPr/>
              </p:nvGrpSpPr>
              <p:grpSpPr>
                <a:xfrm>
                  <a:off x="3158106" y="4266663"/>
                  <a:ext cx="1253548" cy="537899"/>
                  <a:chOff x="3812686" y="4778022"/>
                  <a:chExt cx="1253548" cy="537899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" name="Tekstvak 11"/>
                      <p:cNvSpPr txBox="1"/>
                      <p:nvPr/>
                    </p:nvSpPr>
                    <p:spPr>
                      <a:xfrm>
                        <a:off x="3846215" y="4778022"/>
                        <a:ext cx="1119537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nl-NL" sz="1400" i="1" smtClean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1400" b="0" i="1" smtClean="0">
                                      <a:latin typeface="Cambria Math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nl-NL" sz="1400" b="0" i="1" smtClean="0">
                                      <a:latin typeface="Cambria Math"/>
                                      <a:cs typeface="Times New Roman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a:rPr lang="nl-NL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=150</m:t>
                              </m:r>
                            </m:oMath>
                          </m:oMathPara>
                        </a14:m>
                        <a:endParaRPr lang="nl-NL" sz="1400" dirty="0" smtClean="0">
                          <a:latin typeface="Times New Roman" pitchFamily="18" charset="0"/>
                          <a:cs typeface="Times New Roman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2" name="Tekstvak 1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46215" y="4778022"/>
                        <a:ext cx="1119537" cy="307777"/>
                      </a:xfrm>
                      <a:prstGeom prst="rect">
                        <a:avLst/>
                      </a:prstGeom>
                      <a:blipFill rotWithShape="1">
                        <a:blip r:embed="rId8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nl-N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Tekstvak 15"/>
                      <p:cNvSpPr txBox="1"/>
                      <p:nvPr/>
                    </p:nvSpPr>
                    <p:spPr>
                      <a:xfrm>
                        <a:off x="3812686" y="5008144"/>
                        <a:ext cx="1253548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nl-NL" sz="1400" i="1" smtClean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1400" b="0" i="1" smtClean="0">
                                      <a:latin typeface="Cambria Math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nl-NL" sz="1400" b="0" i="1" smtClean="0">
                                      <a:latin typeface="Cambria Math"/>
                                      <a:cs typeface="Times New Roman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nl-NL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=250</m:t>
                              </m:r>
                            </m:oMath>
                          </m:oMathPara>
                        </a14:m>
                        <a:endParaRPr lang="nl-NL" sz="1400" dirty="0" smtClean="0">
                          <a:latin typeface="Times New Roman" pitchFamily="18" charset="0"/>
                          <a:cs typeface="Times New Roman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6" name="Tekstvak 1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12686" y="5008144"/>
                        <a:ext cx="1253548" cy="307777"/>
                      </a:xfrm>
                      <a:prstGeom prst="rect">
                        <a:avLst/>
                      </a:prstGeom>
                      <a:blipFill rotWithShape="1">
                        <a:blip r:embed="rId9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nl-N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24" name="Groep 23"/>
                <p:cNvGrpSpPr/>
                <p:nvPr/>
              </p:nvGrpSpPr>
              <p:grpSpPr>
                <a:xfrm>
                  <a:off x="3158106" y="4743036"/>
                  <a:ext cx="1253548" cy="579880"/>
                  <a:chOff x="3812686" y="4577287"/>
                  <a:chExt cx="1253548" cy="57988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5" name="Tekstvak 24"/>
                      <p:cNvSpPr txBox="1"/>
                      <p:nvPr/>
                    </p:nvSpPr>
                    <p:spPr>
                      <a:xfrm>
                        <a:off x="3879146" y="4577287"/>
                        <a:ext cx="1120628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nl-NL" sz="1400" i="1" smtClean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1400" b="0" i="1" smtClean="0">
                                      <a:latin typeface="Cambria Math"/>
                                      <a:cs typeface="Times New Roman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nl-NL" sz="1400" b="0" i="1" smtClean="0">
                                      <a:latin typeface="Cambria Math"/>
                                      <a:cs typeface="Times New Roman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a:rPr lang="nl-NL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=150</m:t>
                              </m:r>
                            </m:oMath>
                          </m:oMathPara>
                        </a14:m>
                        <a:endParaRPr lang="nl-NL" sz="1400" dirty="0" smtClean="0">
                          <a:latin typeface="Times New Roman" pitchFamily="18" charset="0"/>
                          <a:cs typeface="Times New Roman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5" name="Tekstvak 2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79146" y="4577287"/>
                        <a:ext cx="1120628" cy="307777"/>
                      </a:xfrm>
                      <a:prstGeom prst="rect">
                        <a:avLst/>
                      </a:prstGeom>
                      <a:blipFill rotWithShape="1">
                        <a:blip r:embed="rId10"/>
                        <a:stretch>
                          <a:fillRect b="-4000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nl-N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Tekstvak 25"/>
                      <p:cNvSpPr txBox="1"/>
                      <p:nvPr/>
                    </p:nvSpPr>
                    <p:spPr>
                      <a:xfrm>
                        <a:off x="3812686" y="4849390"/>
                        <a:ext cx="1253548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nl-NL" sz="1400" i="1" smtClean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NL" sz="1400" b="0" i="1" smtClean="0">
                                      <a:latin typeface="Cambria Math"/>
                                      <a:cs typeface="Times New Roman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nl-NL" sz="1400" b="0" i="1" smtClean="0">
                                      <a:latin typeface="Cambria Math"/>
                                      <a:cs typeface="Times New Roman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nl-NL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=250</m:t>
                              </m:r>
                            </m:oMath>
                          </m:oMathPara>
                        </a14:m>
                        <a:endParaRPr lang="nl-NL" sz="1400" dirty="0" smtClean="0">
                          <a:latin typeface="Times New Roman" pitchFamily="18" charset="0"/>
                          <a:cs typeface="Times New Roman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Tekstvak 2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12686" y="4849390"/>
                        <a:ext cx="1253548" cy="307777"/>
                      </a:xfrm>
                      <a:prstGeom prst="rect">
                        <a:avLst/>
                      </a:prstGeom>
                      <a:blipFill rotWithShape="1">
                        <a:blip r:embed="rId11"/>
                        <a:stretch>
                          <a:fillRect b="-1961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nl-N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30" name="PIJL-RECHTS 29"/>
            <p:cNvSpPr/>
            <p:nvPr/>
          </p:nvSpPr>
          <p:spPr>
            <a:xfrm>
              <a:off x="4328221" y="5139979"/>
              <a:ext cx="387795" cy="322484"/>
            </a:xfrm>
            <a:prstGeom prst="rightArrow">
              <a:avLst/>
            </a:prstGeom>
            <a:noFill/>
            <a:ln w="1270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1" name="PIJL-RECHTS 30"/>
            <p:cNvSpPr/>
            <p:nvPr/>
          </p:nvSpPr>
          <p:spPr>
            <a:xfrm>
              <a:off x="6241015" y="5115612"/>
              <a:ext cx="348731" cy="484632"/>
            </a:xfrm>
            <a:prstGeom prst="rightArrow">
              <a:avLst/>
            </a:prstGeom>
            <a:noFill/>
            <a:ln w="1270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427386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29</a:t>
            </a:fld>
            <a:endParaRPr lang="nl-NL"/>
          </a:p>
        </p:txBody>
      </p:sp>
      <p:grpSp>
        <p:nvGrpSpPr>
          <p:cNvPr id="6" name="Groep 5"/>
          <p:cNvGrpSpPr/>
          <p:nvPr/>
        </p:nvGrpSpPr>
        <p:grpSpPr>
          <a:xfrm>
            <a:off x="521643" y="2204864"/>
            <a:ext cx="8154813" cy="3629000"/>
            <a:chOff x="521643" y="2924944"/>
            <a:chExt cx="7640885" cy="2908920"/>
          </a:xfrm>
        </p:grpSpPr>
        <p:pic>
          <p:nvPicPr>
            <p:cNvPr id="2050" name="Picture 2" descr="http://www.petercorke.com/RVC/chaps/12/figs/thumbs/morph_max.pn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643" y="2924944"/>
              <a:ext cx="3878560" cy="2908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://www.petercorke.com/RVC/chaps/12/figs/thumbs/morph.pn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2924944"/>
              <a:ext cx="3878560" cy="2908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kstvak 6"/>
          <p:cNvSpPr txBox="1"/>
          <p:nvPr/>
        </p:nvSpPr>
        <p:spPr>
          <a:xfrm>
            <a:off x="3102394" y="116632"/>
            <a:ext cx="2363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Image Processing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1331640" y="1484784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More </a:t>
            </a:r>
            <a:r>
              <a:rPr lang="nl-NL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Blobs</a:t>
            </a:r>
            <a:endParaRPr lang="nl-NL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03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883347"/>
            <a:ext cx="7276156" cy="5091305"/>
          </a:xfrm>
          <a:prstGeom prst="rect">
            <a:avLst/>
          </a:prstGeom>
        </p:spPr>
      </p:pic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3</a:t>
            </a:fld>
            <a:endParaRPr lang="nl-NL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530512"/>
            <a:ext cx="2009888" cy="17969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kstvak 8"/>
          <p:cNvSpPr txBox="1"/>
          <p:nvPr/>
        </p:nvSpPr>
        <p:spPr>
          <a:xfrm>
            <a:off x="2302280" y="188640"/>
            <a:ext cx="4182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 smtClean="0">
                <a:solidFill>
                  <a:srgbClr val="C00000"/>
                </a:solidFill>
                <a:latin typeface="+mj-lt"/>
              </a:rPr>
              <a:t>Connections</a:t>
            </a:r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nl-NL" sz="2400" dirty="0" err="1" smtClean="0">
                <a:solidFill>
                  <a:srgbClr val="C00000"/>
                </a:solidFill>
                <a:latin typeface="+mj-lt"/>
              </a:rPr>
              <a:t>to</a:t>
            </a:r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nl-NL" sz="2400" dirty="0" err="1" smtClean="0">
                <a:solidFill>
                  <a:srgbClr val="C00000"/>
                </a:solidFill>
                <a:latin typeface="+mj-lt"/>
              </a:rPr>
              <a:t>other</a:t>
            </a:r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 disciplines</a:t>
            </a:r>
            <a:endParaRPr lang="nl-NL" sz="2400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833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OpenCV_Overvi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620687"/>
            <a:ext cx="7410822" cy="557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534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vak 2"/>
              <p:cNvSpPr txBox="1"/>
              <p:nvPr/>
            </p:nvSpPr>
            <p:spPr>
              <a:xfrm>
                <a:off x="2203579" y="1550383"/>
                <a:ext cx="3505511" cy="1036181"/>
              </a:xfrm>
              <a:prstGeom prst="rect">
                <a:avLst/>
              </a:prstGeom>
              <a:solidFill>
                <a:srgbClr val="FF0000">
                  <a:alpha val="56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nl-NL" sz="2400" b="0" i="1" smtClean="0">
                              <a:latin typeface="Cambria Math"/>
                              <a:cs typeface="Times New Roman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nl-NL" sz="2400" b="0" i="1" smtClean="0">
                              <a:latin typeface="Cambria Math"/>
                              <a:cs typeface="Times New Roman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nl-NL" sz="2400" b="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nl-NL" sz="24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nl-NL" sz="2400" b="0" i="1" smtClean="0">
                              <a:latin typeface="Cambria Math"/>
                              <a:cs typeface="Times New Roman" pitchFamily="18" charset="0"/>
                            </a:rPr>
                            <m:t>(</m:t>
                          </m:r>
                          <m:r>
                            <a:rPr lang="nl-NL" sz="2400" b="0" i="1" smtClean="0"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lang="nl-NL" sz="2400" b="0" i="1" smtClean="0"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nl-NL" sz="2400" b="0" i="1" smtClean="0"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  <m:r>
                            <a:rPr lang="nl-NL" sz="2400" b="0" i="1" smtClean="0">
                              <a:latin typeface="Cambria Math"/>
                              <a:cs typeface="Times New Roman" pitchFamily="18" charset="0"/>
                            </a:rPr>
                            <m:t>)∈</m:t>
                          </m:r>
                          <m:r>
                            <a:rPr lang="nl-NL" sz="2400" b="0" i="1" smtClean="0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𝐼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b="0" i="1" smtClean="0"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l-NL" sz="2400" b="0" i="1" smtClean="0">
                                  <a:latin typeface="Cambria Math"/>
                                  <a:cs typeface="Times New Roman" pitchFamily="18" charset="0"/>
                                </a:rPr>
                                <m:t>𝑝</m:t>
                              </m:r>
                            </m:sup>
                          </m:sSup>
                          <m:sSup>
                            <m:sSupPr>
                              <m:ctrlPr>
                                <a:rPr lang="nl-NL" sz="24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2400" b="0" i="1" smtClean="0">
                                  <a:latin typeface="Cambria Math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nl-NL" sz="2400" b="0" i="1" smtClean="0">
                                  <a:latin typeface="Cambria Math"/>
                                  <a:cs typeface="Times New Roman" pitchFamily="18" charset="0"/>
                                </a:rPr>
                                <m:t>𝑞</m:t>
                              </m:r>
                            </m:sup>
                          </m:sSup>
                          <m:r>
                            <a:rPr lang="nl-NL" sz="2400" b="0" i="1" smtClean="0">
                              <a:latin typeface="Cambria Math"/>
                              <a:cs typeface="Times New Roman" pitchFamily="18" charset="0"/>
                            </a:rPr>
                            <m:t>𝐼</m:t>
                          </m:r>
                          <m:r>
                            <a:rPr lang="nl-NL" sz="2400" b="0" i="1" smtClean="0">
                              <a:latin typeface="Cambria Math"/>
                              <a:cs typeface="Times New Roman" pitchFamily="18" charset="0"/>
                            </a:rPr>
                            <m:t>[</m:t>
                          </m:r>
                          <m:r>
                            <a:rPr lang="nl-NL" sz="2400" b="0" i="1" smtClean="0"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lang="nl-NL" sz="2400" b="0" i="1" smtClean="0"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nl-NL" sz="2400" b="0" i="1" smtClean="0"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  <m:r>
                            <a:rPr lang="nl-NL" sz="2400" b="0" i="1" smtClean="0">
                              <a:latin typeface="Cambria Math"/>
                              <a:cs typeface="Times New Roman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nl-NL" sz="2400" i="1" dirty="0" err="1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" name="Tekstvak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579" y="1550383"/>
                <a:ext cx="3505511" cy="103618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vak 3"/>
              <p:cNvSpPr txBox="1"/>
              <p:nvPr/>
            </p:nvSpPr>
            <p:spPr>
              <a:xfrm>
                <a:off x="375767" y="2586236"/>
                <a:ext cx="37070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NL" sz="16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nl-NL" sz="1600" b="0" i="1" smtClean="0">
                              <a:latin typeface="Cambria Math"/>
                              <a:cs typeface="Times New Roman" pitchFamily="18" charset="0"/>
                            </a:rPr>
                            <m:t>𝑝</m:t>
                          </m:r>
                          <m:r>
                            <a:rPr lang="nl-NL" sz="1600" b="0" i="1" smtClean="0">
                              <a:latin typeface="Cambria Math"/>
                              <a:cs typeface="Times New Roman" pitchFamily="18" charset="0"/>
                            </a:rPr>
                            <m:t> </m:t>
                          </m:r>
                          <m:r>
                            <a:rPr lang="nl-NL" sz="1600" b="0" i="1" smtClean="0">
                              <a:latin typeface="Cambria Math"/>
                              <a:cs typeface="Times New Roman" pitchFamily="18" charset="0"/>
                            </a:rPr>
                            <m:t>𝑎𝑛𝑑</m:t>
                          </m:r>
                          <m:r>
                            <a:rPr lang="nl-NL" sz="1600" b="0" i="1" smtClean="0">
                              <a:latin typeface="Cambria Math"/>
                              <a:cs typeface="Times New Roman" pitchFamily="18" charset="0"/>
                            </a:rPr>
                            <m:t> </m:t>
                          </m:r>
                          <m:r>
                            <a:rPr lang="nl-NL" sz="1600" b="0" i="1" smtClean="0">
                              <a:latin typeface="Cambria Math"/>
                              <a:cs typeface="Times New Roman" pitchFamily="18" charset="0"/>
                            </a:rPr>
                            <m:t>𝑞</m:t>
                          </m:r>
                        </m:e>
                      </m:d>
                      <m:r>
                        <a:rPr lang="nl-NL" sz="1600" b="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r>
                        <a:rPr lang="nl-NL" sz="1600" b="0" i="1" smtClean="0">
                          <a:latin typeface="Cambria Math"/>
                          <a:cs typeface="Times New Roman" pitchFamily="18" charset="0"/>
                        </a:rPr>
                        <m:t>𝑡h𝑒</m:t>
                      </m:r>
                      <m:r>
                        <a:rPr lang="nl-NL" sz="1600" b="0" i="1" smtClean="0">
                          <a:latin typeface="Cambria Math"/>
                          <a:cs typeface="Times New Roman" pitchFamily="18" charset="0"/>
                        </a:rPr>
                        <m:t> </m:t>
                      </m:r>
                      <m:r>
                        <a:rPr lang="nl-NL" sz="1600" b="1" i="1" smtClean="0">
                          <a:latin typeface="Cambria Math"/>
                          <a:cs typeface="Times New Roman" pitchFamily="18" charset="0"/>
                        </a:rPr>
                        <m:t>𝒐𝒓𝒅𝒆𝒓</m:t>
                      </m:r>
                      <m:r>
                        <a:rPr lang="nl-NL" sz="1600" b="0" i="1" smtClean="0">
                          <a:latin typeface="Cambria Math"/>
                          <a:cs typeface="Times New Roman" pitchFamily="18" charset="0"/>
                        </a:rPr>
                        <m:t> </m:t>
                      </m:r>
                      <m:r>
                        <a:rPr lang="nl-NL" sz="1600" b="0" i="1" smtClean="0">
                          <a:latin typeface="Cambria Math"/>
                          <a:cs typeface="Times New Roman" pitchFamily="18" charset="0"/>
                        </a:rPr>
                        <m:t>𝑜𝑓</m:t>
                      </m:r>
                      <m:r>
                        <a:rPr lang="nl-NL" sz="1600" b="0" i="1" smtClean="0">
                          <a:latin typeface="Cambria Math"/>
                          <a:cs typeface="Times New Roman" pitchFamily="18" charset="0"/>
                        </a:rPr>
                        <m:t> </m:t>
                      </m:r>
                      <m:r>
                        <a:rPr lang="nl-NL" sz="1600" b="0" i="1" smtClean="0">
                          <a:latin typeface="Cambria Math"/>
                          <a:cs typeface="Times New Roman" pitchFamily="18" charset="0"/>
                        </a:rPr>
                        <m:t>𝑡h𝑒</m:t>
                      </m:r>
                      <m:r>
                        <a:rPr lang="nl-NL" sz="1600" b="0" i="1" smtClean="0">
                          <a:latin typeface="Cambria Math"/>
                          <a:cs typeface="Times New Roman" pitchFamily="18" charset="0"/>
                        </a:rPr>
                        <m:t> </m:t>
                      </m:r>
                      <m:r>
                        <a:rPr lang="nl-NL" sz="1600" b="0" i="1" smtClean="0">
                          <a:latin typeface="Cambria Math"/>
                          <a:cs typeface="Times New Roman" pitchFamily="18" charset="0"/>
                        </a:rPr>
                        <m:t>𝑚𝑜𝑚𝑒𝑛𝑡</m:t>
                      </m:r>
                    </m:oMath>
                  </m:oMathPara>
                </a14:m>
                <a:endParaRPr lang="nl-NL" sz="1600" i="1" dirty="0" err="1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kstvak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67" y="2586236"/>
                <a:ext cx="3707040" cy="338554"/>
              </a:xfrm>
              <a:prstGeom prst="rect">
                <a:avLst/>
              </a:prstGeom>
              <a:blipFill rotWithShape="1">
                <a:blip r:embed="rId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kstvak 4"/>
              <p:cNvSpPr txBox="1"/>
              <p:nvPr/>
            </p:nvSpPr>
            <p:spPr>
              <a:xfrm>
                <a:off x="2555776" y="3573016"/>
                <a:ext cx="2172903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/>
                              <a:cs typeface="Times New Roman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nl-NL" b="0" i="1" smtClean="0">
                              <a:latin typeface="Cambria Math"/>
                              <a:cs typeface="Times New Roman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nl-NL" b="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nl-NL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nl-NL" b="0" i="1" smtClean="0">
                              <a:latin typeface="Cambria Math"/>
                              <a:cs typeface="Times New Roman" pitchFamily="18" charset="0"/>
                            </a:rPr>
                            <m:t>(</m:t>
                          </m:r>
                          <m:r>
                            <a:rPr lang="nl-NL" b="0" i="1" smtClean="0"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lang="nl-NL" b="0" i="1" smtClean="0"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nl-NL" b="0" i="1" smtClean="0"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  <m:r>
                            <a:rPr lang="nl-NL" b="0" i="1" smtClean="0">
                              <a:latin typeface="Cambria Math"/>
                              <a:cs typeface="Times New Roman" pitchFamily="18" charset="0"/>
                            </a:rPr>
                            <m:t>)∈</m:t>
                          </m:r>
                          <m:r>
                            <a:rPr lang="nl-NL" b="0" i="1" smtClean="0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nl-NL" b="0" i="1" smtClean="0">
                              <a:latin typeface="Cambria Math"/>
                              <a:cs typeface="Times New Roman" pitchFamily="18" charset="0"/>
                            </a:rPr>
                            <m:t>𝐼</m:t>
                          </m:r>
                          <m:r>
                            <a:rPr lang="nl-NL" b="0" i="1" smtClean="0">
                              <a:latin typeface="Cambria Math"/>
                              <a:cs typeface="Times New Roman" pitchFamily="18" charset="0"/>
                            </a:rPr>
                            <m:t>[</m:t>
                          </m:r>
                          <m:r>
                            <a:rPr lang="nl-NL" b="0" i="1" smtClean="0"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lang="nl-NL" b="0" i="1" smtClean="0"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nl-NL" b="0" i="1" smtClean="0"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  <m:r>
                            <a:rPr lang="nl-NL" b="0" i="1" smtClean="0">
                              <a:latin typeface="Cambria Math"/>
                              <a:cs typeface="Times New Roman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nl-NL" i="1" dirty="0" err="1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Tekstvak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3573016"/>
                <a:ext cx="2172903" cy="80021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vak 5"/>
              <p:cNvSpPr txBox="1"/>
              <p:nvPr/>
            </p:nvSpPr>
            <p:spPr>
              <a:xfrm>
                <a:off x="488714" y="3094067"/>
                <a:ext cx="42926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600" i="1" dirty="0" smtClean="0">
                    <a:latin typeface="Times New Roman" pitchFamily="18" charset="0"/>
                    <a:cs typeface="Times New Roman" pitchFamily="18" charset="0"/>
                  </a:rPr>
                  <a:t>0 0 order</a:t>
                </a:r>
                <a:r>
                  <a:rPr lang="nl-NL" sz="1600" dirty="0" smtClean="0">
                    <a:cs typeface="Times New Roman" pitchFamily="18" charset="0"/>
                  </a:rPr>
                  <a:t>;</a:t>
                </a:r>
                <a:r>
                  <a:rPr lang="nl-NL" sz="1600" b="0" dirty="0" smtClean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NL" sz="16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nl-NL" sz="1600" b="0" i="1" smtClean="0">
                            <a:latin typeface="Cambria Math"/>
                            <a:cs typeface="Times New Roman" pitchFamily="18" charset="0"/>
                          </a:rPr>
                          <m:t>𝑝</m:t>
                        </m:r>
                        <m:r>
                          <a:rPr lang="nl-NL" sz="1600" b="0" i="1" smtClean="0">
                            <a:latin typeface="Cambria Math"/>
                            <a:cs typeface="Times New Roman" pitchFamily="18" charset="0"/>
                          </a:rPr>
                          <m:t>=</m:t>
                        </m:r>
                        <m:r>
                          <a:rPr lang="nl-NL" sz="1600" b="0" i="1" smtClean="0">
                            <a:latin typeface="Cambria Math"/>
                            <a:cs typeface="Times New Roman" pitchFamily="18" charset="0"/>
                          </a:rPr>
                          <m:t>𝑞</m:t>
                        </m:r>
                        <m:r>
                          <a:rPr lang="nl-NL" sz="1600" b="0" i="1" smtClean="0">
                            <a:latin typeface="Cambria Math"/>
                            <a:cs typeface="Times New Roman" pitchFamily="18" charset="0"/>
                          </a:rPr>
                          <m:t>=0</m:t>
                        </m:r>
                      </m:e>
                    </m:d>
                    <m:r>
                      <a:rPr lang="nl-NL" sz="1600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nl-NL" sz="1600" b="0" i="1" smtClean="0">
                        <a:latin typeface="Cambria Math"/>
                        <a:cs typeface="Times New Roman" pitchFamily="18" charset="0"/>
                      </a:rPr>
                      <m:t>𝑚𝑜𝑚𝑒𝑛𝑡</m:t>
                    </m:r>
                    <m:r>
                      <a:rPr lang="nl-NL" sz="1600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nl-NL" sz="1600" b="0" i="1" smtClean="0">
                        <a:latin typeface="Cambria Math"/>
                        <a:cs typeface="Times New Roman" pitchFamily="18" charset="0"/>
                      </a:rPr>
                      <m:t>𝑜𝑓</m:t>
                    </m:r>
                    <m:r>
                      <a:rPr lang="nl-NL" sz="1600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nl-NL" sz="1600" b="0" i="1" smtClean="0">
                        <a:latin typeface="Cambria Math"/>
                        <a:cs typeface="Times New Roman" pitchFamily="18" charset="0"/>
                      </a:rPr>
                      <m:t>𝑎𝑛</m:t>
                    </m:r>
                    <m:r>
                      <a:rPr lang="nl-NL" sz="1600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nl-NL" sz="1600" b="0" i="1" smtClean="0">
                        <a:latin typeface="Cambria Math"/>
                        <a:cs typeface="Times New Roman" pitchFamily="18" charset="0"/>
                      </a:rPr>
                      <m:t>𝑖𝑚𝑎𝑔𝑒</m:t>
                    </m:r>
                    <m:r>
                      <a:rPr lang="nl-NL" sz="1600" b="0" i="1" smtClean="0">
                        <a:latin typeface="Cambria Math"/>
                        <a:cs typeface="Times New Roman" pitchFamily="18" charset="0"/>
                      </a:rPr>
                      <m:t> </m:t>
                    </m:r>
                    <m:r>
                      <a:rPr lang="nl-NL" sz="1600" b="0" i="1" smtClean="0">
                        <a:latin typeface="Cambria Math"/>
                        <a:cs typeface="Times New Roman" pitchFamily="18" charset="0"/>
                      </a:rPr>
                      <m:t>𝑖𝑠</m:t>
                    </m:r>
                  </m:oMath>
                </a14:m>
                <a:endParaRPr lang="nl-NL" sz="1600" i="1" dirty="0" err="1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" name="Tekstvak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14" y="3094067"/>
                <a:ext cx="4292650" cy="338554"/>
              </a:xfrm>
              <a:prstGeom prst="rect">
                <a:avLst/>
              </a:prstGeom>
              <a:blipFill rotWithShape="1">
                <a:blip r:embed="rId5"/>
                <a:stretch>
                  <a:fillRect l="-710" t="-7273" b="-236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vak 6"/>
          <p:cNvSpPr txBox="1"/>
          <p:nvPr/>
        </p:nvSpPr>
        <p:spPr>
          <a:xfrm>
            <a:off x="2203579" y="4521228"/>
            <a:ext cx="33814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nl-NL" sz="1600" i="1" dirty="0" err="1" smtClean="0">
                <a:latin typeface="Times New Roman" pitchFamily="18" charset="0"/>
                <a:cs typeface="Times New Roman" pitchFamily="18" charset="0"/>
              </a:rPr>
              <a:t>hich</a:t>
            </a:r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 is the </a:t>
            </a:r>
            <a:r>
              <a:rPr lang="nl-NL" sz="1600" i="1" dirty="0" err="1" smtClean="0">
                <a:latin typeface="Times New Roman" pitchFamily="18" charset="0"/>
                <a:cs typeface="Times New Roman" pitchFamily="18" charset="0"/>
              </a:rPr>
              <a:t>number</a:t>
            </a:r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 of pixels (or </a:t>
            </a:r>
            <a:r>
              <a:rPr lang="nl-NL" sz="1600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rea)</a:t>
            </a:r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31</a:t>
            </a:fld>
            <a:endParaRPr lang="nl-NL"/>
          </a:p>
        </p:txBody>
      </p:sp>
      <p:sp>
        <p:nvSpPr>
          <p:cNvPr id="11" name="Tekstvak 10"/>
          <p:cNvSpPr txBox="1"/>
          <p:nvPr/>
        </p:nvSpPr>
        <p:spPr>
          <a:xfrm>
            <a:off x="3780680" y="52090"/>
            <a:ext cx="134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Moments</a:t>
            </a:r>
            <a:endParaRPr lang="nl-NL" sz="2400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1988254" y="6093296"/>
            <a:ext cx="5236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400" dirty="0" smtClean="0"/>
              <a:t>See </a:t>
            </a:r>
            <a:r>
              <a:rPr lang="nl-NL" sz="1400" dirty="0" err="1" smtClean="0"/>
              <a:t>also</a:t>
            </a:r>
            <a:r>
              <a:rPr lang="nl-NL" sz="1400" dirty="0" smtClean="0"/>
              <a:t> document  </a:t>
            </a:r>
            <a:r>
              <a:rPr lang="nl-NL" sz="1400" dirty="0" smtClean="0">
                <a:hlinkClick r:id="rId6" action="ppaction://hlinkfile"/>
              </a:rPr>
              <a:t>Simple </a:t>
            </a:r>
            <a:r>
              <a:rPr lang="nl-NL" sz="1400" dirty="0" err="1" smtClean="0">
                <a:hlinkClick r:id="rId6" action="ppaction://hlinkfile"/>
              </a:rPr>
              <a:t>ImageAnalysis</a:t>
            </a:r>
            <a:r>
              <a:rPr lang="nl-NL" sz="1400" dirty="0" smtClean="0">
                <a:hlinkClick r:id="rId6" action="ppaction://hlinkfile"/>
              </a:rPr>
              <a:t> </a:t>
            </a:r>
            <a:r>
              <a:rPr lang="nl-NL" sz="1400" dirty="0" err="1" smtClean="0">
                <a:hlinkClick r:id="rId6" action="ppaction://hlinkfile"/>
              </a:rPr>
              <a:t>by</a:t>
            </a:r>
            <a:r>
              <a:rPr lang="nl-NL" sz="1400" dirty="0" smtClean="0">
                <a:hlinkClick r:id="rId6" action="ppaction://hlinkfile"/>
              </a:rPr>
              <a:t> </a:t>
            </a:r>
            <a:r>
              <a:rPr lang="nl-NL" sz="1400" dirty="0" err="1" smtClean="0">
                <a:hlinkClick r:id="rId6" action="ppaction://hlinkfile"/>
              </a:rPr>
              <a:t>Moments</a:t>
            </a:r>
            <a:r>
              <a:rPr lang="nl-NL" sz="1400" dirty="0" smtClean="0"/>
              <a:t> on SharePoint</a:t>
            </a:r>
            <a:endParaRPr lang="nl-NL" sz="1400" dirty="0"/>
          </a:p>
        </p:txBody>
      </p:sp>
      <p:sp>
        <p:nvSpPr>
          <p:cNvPr id="12" name="Rechthoek 11"/>
          <p:cNvSpPr/>
          <p:nvPr/>
        </p:nvSpPr>
        <p:spPr>
          <a:xfrm>
            <a:off x="375766" y="620688"/>
            <a:ext cx="81566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 </a:t>
            </a:r>
            <a:r>
              <a:rPr lang="en-US" b="1" dirty="0"/>
              <a:t>image moment</a:t>
            </a:r>
            <a:r>
              <a:rPr lang="en-US" dirty="0"/>
              <a:t> is a certain particular weighted average (</a:t>
            </a:r>
            <a:r>
              <a:rPr lang="en-US" dirty="0">
                <a:hlinkClick r:id="rId7" tooltip="Moment (mathematics)"/>
              </a:rPr>
              <a:t>moment</a:t>
            </a:r>
            <a:r>
              <a:rPr lang="en-US" dirty="0"/>
              <a:t>) of the image </a:t>
            </a:r>
            <a:r>
              <a:rPr lang="en-US" dirty="0" smtClean="0"/>
              <a:t>pixels, </a:t>
            </a:r>
            <a:r>
              <a:rPr lang="en-US" dirty="0"/>
              <a:t>intensities, or a function of such moments, usually chosen to have some attractive property or </a:t>
            </a:r>
            <a:r>
              <a:rPr lang="en-US" dirty="0" smtClean="0"/>
              <a:t>interpretation.</a:t>
            </a:r>
            <a:endParaRPr lang="nl-NL" dirty="0"/>
          </a:p>
        </p:txBody>
      </p:sp>
      <p:sp>
        <p:nvSpPr>
          <p:cNvPr id="8" name="Rechthoek 7"/>
          <p:cNvSpPr/>
          <p:nvPr/>
        </p:nvSpPr>
        <p:spPr>
          <a:xfrm>
            <a:off x="488714" y="4873772"/>
            <a:ext cx="81157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i="1" dirty="0" err="1" smtClean="0"/>
              <a:t>OpenCV</a:t>
            </a:r>
            <a:r>
              <a:rPr lang="nl-NL" i="1" dirty="0" smtClean="0"/>
              <a:t>:</a:t>
            </a:r>
          </a:p>
          <a:p>
            <a:r>
              <a:rPr lang="nl-NL" dirty="0" smtClean="0">
                <a:hlinkClick r:id="rId8"/>
              </a:rPr>
              <a:t>http</a:t>
            </a:r>
            <a:r>
              <a:rPr lang="nl-NL" dirty="0">
                <a:hlinkClick r:id="rId8"/>
              </a:rPr>
              <a:t>://</a:t>
            </a:r>
            <a:r>
              <a:rPr lang="nl-NL" dirty="0" smtClean="0">
                <a:hlinkClick r:id="rId8"/>
              </a:rPr>
              <a:t>docs.opencv.org/modules/imgproc/doc/structural_analysis_and_shape_descriptors.html?highlight=moments#moments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97793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vak 3"/>
              <p:cNvSpPr txBox="1"/>
              <p:nvPr/>
            </p:nvSpPr>
            <p:spPr>
              <a:xfrm>
                <a:off x="387202" y="1195011"/>
                <a:ext cx="2212529" cy="613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/>
                              <a:cs typeface="Times New Roman" pitchFamily="18" charset="0"/>
                            </a:rPr>
                            <m:t>𝑐</m:t>
                          </m:r>
                        </m:sub>
                      </m:sSub>
                      <m:r>
                        <a:rPr lang="nl-NL" b="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nl-NL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/>
                                  <a:cs typeface="Times New Roman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/>
                                  <a:cs typeface="Times New Roman" pitchFamily="18" charset="0"/>
                                </a:rPr>
                                <m:t>10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/>
                                  <a:cs typeface="Times New Roman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/>
                                  <a:cs typeface="Times New Roman" pitchFamily="18" charset="0"/>
                                </a:rPr>
                                <m:t>00</m:t>
                              </m:r>
                            </m:sub>
                          </m:sSub>
                        </m:den>
                      </m:f>
                      <m:r>
                        <a:rPr lang="nl-NL" b="0" i="1" smtClean="0">
                          <a:latin typeface="Cambria Math"/>
                          <a:cs typeface="Times New Roman" pitchFamily="18" charset="0"/>
                        </a:rPr>
                        <m:t>,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nl-NL" b="0" i="1" smtClean="0">
                              <a:latin typeface="Cambria Math"/>
                              <a:cs typeface="Times New Roman" pitchFamily="18" charset="0"/>
                            </a:rPr>
                            <m:t>𝑐</m:t>
                          </m:r>
                        </m:sub>
                      </m:sSub>
                      <m:r>
                        <a:rPr lang="nl-NL" b="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nl-NL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/>
                                  <a:cs typeface="Times New Roman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/>
                                  <a:cs typeface="Times New Roman" pitchFamily="18" charset="0"/>
                                </a:rPr>
                                <m:t>01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/>
                                  <a:cs typeface="Times New Roman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/>
                                  <a:cs typeface="Times New Roman" pitchFamily="18" charset="0"/>
                                </a:rPr>
                                <m:t>00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NL" i="1" dirty="0" err="1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kstvak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02" y="1195011"/>
                <a:ext cx="2212529" cy="61375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kstvak 4"/>
          <p:cNvSpPr txBox="1"/>
          <p:nvPr/>
        </p:nvSpPr>
        <p:spPr>
          <a:xfrm>
            <a:off x="251520" y="548680"/>
            <a:ext cx="3367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nl-NL" dirty="0" err="1" smtClean="0">
                <a:latin typeface="Times New Roman" pitchFamily="18" charset="0"/>
                <a:cs typeface="Times New Roman" pitchFamily="18" charset="0"/>
              </a:rPr>
              <a:t>centroid</a:t>
            </a:r>
            <a:r>
              <a:rPr lang="nl-NL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dirty="0" smtClean="0">
                <a:latin typeface="Times New Roman" pitchFamily="18" charset="0"/>
                <a:cs typeface="Times New Roman" pitchFamily="18" charset="0"/>
              </a:rPr>
              <a:t>or </a:t>
            </a:r>
            <a:r>
              <a:rPr lang="nl-NL" dirty="0" err="1" smtClean="0">
                <a:latin typeface="Times New Roman" pitchFamily="18" charset="0"/>
                <a:cs typeface="Times New Roman" pitchFamily="18" charset="0"/>
              </a:rPr>
              <a:t>centre</a:t>
            </a:r>
            <a:r>
              <a:rPr lang="nl-NL" dirty="0" smtClean="0">
                <a:latin typeface="Times New Roman" pitchFamily="18" charset="0"/>
                <a:cs typeface="Times New Roman" pitchFamily="18" charset="0"/>
              </a:rPr>
              <a:t> of </a:t>
            </a:r>
            <a:r>
              <a:rPr lang="nl-NL" dirty="0" err="1" smtClean="0">
                <a:latin typeface="Times New Roman" pitchFamily="18" charset="0"/>
                <a:cs typeface="Times New Roman" pitchFamily="18" charset="0"/>
              </a:rPr>
              <a:t>mass</a:t>
            </a:r>
            <a:r>
              <a:rPr lang="nl-NL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dirty="0" smtClean="0">
                <a:latin typeface="Times New Roman" pitchFamily="18" charset="0"/>
                <a:cs typeface="Times New Roman" pitchFamily="18" charset="0"/>
              </a:rPr>
              <a:t>or </a:t>
            </a:r>
            <a:r>
              <a:rPr lang="nl-NL" dirty="0" err="1" smtClean="0">
                <a:latin typeface="Times New Roman" pitchFamily="18" charset="0"/>
                <a:cs typeface="Times New Roman" pitchFamily="18" charset="0"/>
              </a:rPr>
              <a:t>gravity</a:t>
            </a:r>
            <a:r>
              <a:rPr lang="nl-NL" dirty="0" smtClean="0">
                <a:latin typeface="Times New Roman" pitchFamily="18" charset="0"/>
                <a:cs typeface="Times New Roman" pitchFamily="18" charset="0"/>
              </a:rPr>
              <a:t> is </a:t>
            </a:r>
            <a:r>
              <a:rPr lang="nl-NL" dirty="0" err="1" smtClean="0">
                <a:latin typeface="Times New Roman" pitchFamily="18" charset="0"/>
                <a:cs typeface="Times New Roman" pitchFamily="18" charset="0"/>
              </a:rPr>
              <a:t>given</a:t>
            </a:r>
            <a:r>
              <a:rPr lang="nl-NL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dirty="0" err="1" smtClean="0">
                <a:latin typeface="Times New Roman" pitchFamily="18" charset="0"/>
                <a:cs typeface="Times New Roman" pitchFamily="18" charset="0"/>
              </a:rPr>
              <a:t>by</a:t>
            </a:r>
            <a:endParaRPr lang="nl-NL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32</a:t>
            </a:fld>
            <a:endParaRPr lang="nl-NL"/>
          </a:p>
        </p:txBody>
      </p:sp>
      <p:grpSp>
        <p:nvGrpSpPr>
          <p:cNvPr id="17" name="Groep 16"/>
          <p:cNvGrpSpPr/>
          <p:nvPr/>
        </p:nvGrpSpPr>
        <p:grpSpPr>
          <a:xfrm>
            <a:off x="107504" y="1916832"/>
            <a:ext cx="4600898" cy="3672408"/>
            <a:chOff x="3419872" y="1484784"/>
            <a:chExt cx="4600898" cy="3672408"/>
          </a:xfrm>
        </p:grpSpPr>
        <p:grpSp>
          <p:nvGrpSpPr>
            <p:cNvPr id="2" name="Groep 1"/>
            <p:cNvGrpSpPr/>
            <p:nvPr/>
          </p:nvGrpSpPr>
          <p:grpSpPr>
            <a:xfrm>
              <a:off x="3419872" y="1484784"/>
              <a:ext cx="4600898" cy="3672408"/>
              <a:chOff x="115118" y="764704"/>
              <a:chExt cx="3888432" cy="2831952"/>
            </a:xfrm>
          </p:grpSpPr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118" y="764704"/>
                <a:ext cx="3888432" cy="28319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Plus 9"/>
              <p:cNvSpPr/>
              <p:nvPr/>
            </p:nvSpPr>
            <p:spPr>
              <a:xfrm>
                <a:off x="1702678" y="1721430"/>
                <a:ext cx="136878" cy="126014"/>
              </a:xfrm>
              <a:prstGeom prst="mathPlus">
                <a:avLst/>
              </a:prstGeom>
              <a:solidFill>
                <a:srgbClr val="FF0000"/>
              </a:solidFill>
              <a:ln w="12700" cap="rnd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  <p:cxnSp>
          <p:nvCxnSpPr>
            <p:cNvPr id="12" name="Rechte verbindingslijn met pijl 11"/>
            <p:cNvCxnSpPr>
              <a:endCxn id="10" idx="2"/>
            </p:cNvCxnSpPr>
            <p:nvPr/>
          </p:nvCxnSpPr>
          <p:spPr>
            <a:xfrm>
              <a:off x="3911699" y="2807150"/>
              <a:ext cx="140808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met pijl 13"/>
            <p:cNvCxnSpPr>
              <a:stCxn id="10" idx="3"/>
            </p:cNvCxnSpPr>
            <p:nvPr/>
          </p:nvCxnSpPr>
          <p:spPr>
            <a:xfrm flipV="1">
              <a:off x="5379295" y="1484784"/>
              <a:ext cx="0" cy="126232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hthoek 14"/>
                <p:cNvSpPr/>
                <p:nvPr/>
              </p:nvSpPr>
              <p:spPr>
                <a:xfrm>
                  <a:off x="4258043" y="2437818"/>
                  <a:ext cx="45858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NL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nl-NL" dirty="0"/>
                </a:p>
              </p:txBody>
            </p:sp>
          </mc:Choice>
          <mc:Fallback xmlns="">
            <p:sp>
              <p:nvSpPr>
                <p:cNvPr id="15" name="Rechthoek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8043" y="2437818"/>
                  <a:ext cx="458587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hthoek 15"/>
                <p:cNvSpPr/>
                <p:nvPr/>
              </p:nvSpPr>
              <p:spPr>
                <a:xfrm>
                  <a:off x="4932314" y="1970212"/>
                  <a:ext cx="44698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nl-NL" i="1">
                                <a:solidFill>
                                  <a:srgbClr val="FF0000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nl-NL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hthoek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314" y="1970212"/>
                  <a:ext cx="446981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kstvak 18"/>
          <p:cNvSpPr txBox="1"/>
          <p:nvPr/>
        </p:nvSpPr>
        <p:spPr>
          <a:xfrm>
            <a:off x="3719440" y="-1"/>
            <a:ext cx="134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Moments</a:t>
            </a:r>
            <a:endParaRPr lang="nl-NL" sz="2400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Rechthoek 19"/>
          <p:cNvSpPr/>
          <p:nvPr/>
        </p:nvSpPr>
        <p:spPr>
          <a:xfrm>
            <a:off x="5364088" y="1311146"/>
            <a:ext cx="2738611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im = </a:t>
            </a:r>
            <a:r>
              <a:rPr lang="de-DE" sz="1600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de-DE" sz="16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DE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m00=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mpq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(im,0,0</a:t>
            </a:r>
            <a:r>
              <a:rPr lang="de-DE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m00 </a:t>
            </a:r>
            <a:r>
              <a:rPr lang="de-DE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7845</a:t>
            </a: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 m01=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mpq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(im,0,1</a:t>
            </a:r>
            <a:r>
              <a:rPr lang="de-DE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m01 </a:t>
            </a:r>
            <a:r>
              <a:rPr lang="de-DE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1569000</a:t>
            </a:r>
          </a:p>
          <a:p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 m10=</a:t>
            </a:r>
            <a:r>
              <a:rPr lang="de-DE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mpq</a:t>
            </a:r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(im,1,0</a:t>
            </a:r>
            <a:r>
              <a:rPr lang="de-DE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m10 </a:t>
            </a:r>
            <a:r>
              <a:rPr lang="de-DE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DE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1569000</a:t>
            </a: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de-DE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m01/m00</a:t>
            </a: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ans </a:t>
            </a:r>
            <a:r>
              <a:rPr lang="de-DE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de-DE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m10/m00</a:t>
            </a: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ans </a:t>
            </a:r>
            <a:r>
              <a:rPr lang="de-DE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endParaRPr lang="de-DE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200</a:t>
            </a:r>
            <a:endParaRPr lang="nl-NL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107504" y="5939407"/>
            <a:ext cx="324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i="1" dirty="0" err="1" smtClean="0">
                <a:latin typeface="Times New Roman" pitchFamily="18" charset="0"/>
                <a:cs typeface="Times New Roman" pitchFamily="18" charset="0"/>
              </a:rPr>
              <a:t>Note</a:t>
            </a:r>
            <a:r>
              <a:rPr lang="nl-NL" sz="1400" i="1" dirty="0" smtClean="0">
                <a:latin typeface="Times New Roman" pitchFamily="18" charset="0"/>
                <a:cs typeface="Times New Roman" pitchFamily="18" charset="0"/>
              </a:rPr>
              <a:t>: these </a:t>
            </a:r>
            <a:r>
              <a:rPr lang="nl-NL" sz="1400" i="1" dirty="0" err="1" smtClean="0">
                <a:latin typeface="Times New Roman" pitchFamily="18" charset="0"/>
                <a:cs typeface="Times New Roman" pitchFamily="18" charset="0"/>
              </a:rPr>
              <a:t>functions</a:t>
            </a:r>
            <a:r>
              <a:rPr lang="nl-NL" sz="1400" i="1" dirty="0" smtClean="0">
                <a:latin typeface="Times New Roman" pitchFamily="18" charset="0"/>
                <a:cs typeface="Times New Roman" pitchFamily="18" charset="0"/>
              </a:rPr>
              <a:t> are </a:t>
            </a:r>
            <a:r>
              <a:rPr lang="nl-NL" sz="1400" i="1" dirty="0" err="1" smtClean="0">
                <a:latin typeface="Times New Roman" pitchFamily="18" charset="0"/>
                <a:cs typeface="Times New Roman" pitchFamily="18" charset="0"/>
              </a:rPr>
              <a:t>Matlab</a:t>
            </a:r>
            <a:r>
              <a:rPr lang="nl-NL" sz="14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sz="1400" i="1" dirty="0" err="1" smtClean="0">
                <a:latin typeface="Times New Roman" pitchFamily="18" charset="0"/>
                <a:cs typeface="Times New Roman" pitchFamily="18" charset="0"/>
              </a:rPr>
              <a:t>functions</a:t>
            </a:r>
            <a:endParaRPr lang="nl-NL" sz="1400" i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53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33</a:t>
            </a:fld>
            <a:endParaRPr lang="nl-NL"/>
          </a:p>
        </p:txBody>
      </p:sp>
      <p:sp>
        <p:nvSpPr>
          <p:cNvPr id="4" name="Tekstvak 3"/>
          <p:cNvSpPr txBox="1"/>
          <p:nvPr/>
        </p:nvSpPr>
        <p:spPr>
          <a:xfrm>
            <a:off x="3563174" y="116632"/>
            <a:ext cx="14237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4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Moments</a:t>
            </a:r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nl-NL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exercise</a:t>
            </a:r>
            <a:endParaRPr lang="nl-NL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461973" y="855296"/>
            <a:ext cx="38130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>
                <a:cs typeface="Times New Roman" pitchFamily="18" charset="0"/>
              </a:rPr>
              <a:t>A </a:t>
            </a:r>
            <a:r>
              <a:rPr lang="nl-NL" sz="2000" dirty="0" err="1" smtClean="0">
                <a:cs typeface="Times New Roman" pitchFamily="18" charset="0"/>
              </a:rPr>
              <a:t>blob</a:t>
            </a:r>
            <a:r>
              <a:rPr lang="nl-NL" sz="2000" dirty="0" smtClean="0">
                <a:cs typeface="Times New Roman" pitchFamily="18" charset="0"/>
              </a:rPr>
              <a:t> has the </a:t>
            </a:r>
            <a:r>
              <a:rPr lang="nl-NL" sz="2000" dirty="0" err="1" smtClean="0">
                <a:cs typeface="Times New Roman" pitchFamily="18" charset="0"/>
              </a:rPr>
              <a:t>following</a:t>
            </a:r>
            <a:r>
              <a:rPr lang="nl-NL" sz="2000" dirty="0" smtClean="0">
                <a:cs typeface="Times New Roman" pitchFamily="18" charset="0"/>
              </a:rPr>
              <a:t> </a:t>
            </a:r>
            <a:r>
              <a:rPr lang="nl-NL" sz="2000" dirty="0" err="1" smtClean="0">
                <a:cs typeface="Times New Roman" pitchFamily="18" charset="0"/>
              </a:rPr>
              <a:t>moments</a:t>
            </a:r>
            <a:r>
              <a:rPr lang="nl-NL" sz="2000" dirty="0" smtClean="0">
                <a:cs typeface="Times New Roman" pitchFamily="18" charset="0"/>
              </a:rPr>
              <a:t>:</a:t>
            </a:r>
          </a:p>
          <a:p>
            <a:r>
              <a:rPr lang="nl-NL" sz="2000" dirty="0">
                <a:cs typeface="Times New Roman" pitchFamily="18" charset="0"/>
              </a:rPr>
              <a:t>m</a:t>
            </a:r>
            <a:r>
              <a:rPr lang="nl-NL" sz="2000" dirty="0" smtClean="0">
                <a:cs typeface="Times New Roman" pitchFamily="18" charset="0"/>
              </a:rPr>
              <a:t>00 = 6.342.</a:t>
            </a:r>
          </a:p>
          <a:p>
            <a:r>
              <a:rPr lang="nl-NL" sz="2000" dirty="0">
                <a:cs typeface="Times New Roman" pitchFamily="18" charset="0"/>
              </a:rPr>
              <a:t>m</a:t>
            </a:r>
            <a:r>
              <a:rPr lang="nl-NL" sz="2000" dirty="0" smtClean="0">
                <a:cs typeface="Times New Roman" pitchFamily="18" charset="0"/>
              </a:rPr>
              <a:t>01 = 756.492.</a:t>
            </a:r>
          </a:p>
          <a:p>
            <a:r>
              <a:rPr lang="nl-NL" sz="2000" dirty="0">
                <a:cs typeface="Times New Roman" pitchFamily="18" charset="0"/>
              </a:rPr>
              <a:t>m</a:t>
            </a:r>
            <a:r>
              <a:rPr lang="nl-NL" sz="2000" dirty="0" smtClean="0">
                <a:cs typeface="Times New Roman" pitchFamily="18" charset="0"/>
              </a:rPr>
              <a:t>10 = 2331.673.</a:t>
            </a:r>
          </a:p>
        </p:txBody>
      </p:sp>
      <p:sp>
        <p:nvSpPr>
          <p:cNvPr id="7" name="Rechthoek 6"/>
          <p:cNvSpPr/>
          <p:nvPr/>
        </p:nvSpPr>
        <p:spPr>
          <a:xfrm>
            <a:off x="461973" y="2178735"/>
            <a:ext cx="48744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i="1" dirty="0" err="1" smtClean="0">
                <a:cs typeface="Times New Roman" pitchFamily="18" charset="0"/>
              </a:rPr>
              <a:t>What</a:t>
            </a:r>
            <a:r>
              <a:rPr lang="nl-NL" i="1" dirty="0" smtClean="0">
                <a:cs typeface="Times New Roman" pitchFamily="18" charset="0"/>
              </a:rPr>
              <a:t> is the area of the </a:t>
            </a:r>
            <a:r>
              <a:rPr lang="nl-NL" i="1" dirty="0" err="1" smtClean="0">
                <a:cs typeface="Times New Roman" pitchFamily="18" charset="0"/>
              </a:rPr>
              <a:t>blob</a:t>
            </a:r>
            <a:r>
              <a:rPr lang="nl-NL" i="1" dirty="0" smtClean="0">
                <a:cs typeface="Times New Roman" pitchFamily="18" charset="0"/>
              </a:rPr>
              <a:t>?</a:t>
            </a:r>
          </a:p>
          <a:p>
            <a:pPr lvl="1"/>
            <a:r>
              <a:rPr lang="nl-NL" i="1" dirty="0" err="1" smtClean="0">
                <a:cs typeface="Times New Roman" pitchFamily="18" charset="0"/>
              </a:rPr>
              <a:t>If</a:t>
            </a:r>
            <a:r>
              <a:rPr lang="nl-NL" i="1" dirty="0" smtClean="0">
                <a:cs typeface="Times New Roman" pitchFamily="18" charset="0"/>
              </a:rPr>
              <a:t> the </a:t>
            </a:r>
            <a:r>
              <a:rPr lang="nl-NL" i="1" dirty="0" err="1" smtClean="0">
                <a:cs typeface="Times New Roman" pitchFamily="18" charset="0"/>
              </a:rPr>
              <a:t>blob</a:t>
            </a:r>
            <a:r>
              <a:rPr lang="nl-NL" i="1" dirty="0" smtClean="0">
                <a:cs typeface="Times New Roman" pitchFamily="18" charset="0"/>
              </a:rPr>
              <a:t> was </a:t>
            </a:r>
            <a:r>
              <a:rPr lang="nl-NL" i="1" dirty="0" err="1" smtClean="0">
                <a:cs typeface="Times New Roman" pitchFamily="18" charset="0"/>
              </a:rPr>
              <a:t>circular</a:t>
            </a:r>
            <a:r>
              <a:rPr lang="nl-NL" i="1" dirty="0">
                <a:cs typeface="Times New Roman" pitchFamily="18" charset="0"/>
              </a:rPr>
              <a:t> </a:t>
            </a:r>
            <a:r>
              <a:rPr lang="nl-NL" i="1" dirty="0" err="1" smtClean="0">
                <a:cs typeface="Times New Roman" pitchFamily="18" charset="0"/>
              </a:rPr>
              <a:t>what</a:t>
            </a:r>
            <a:r>
              <a:rPr lang="nl-NL" i="1" dirty="0" smtClean="0">
                <a:cs typeface="Times New Roman" pitchFamily="18" charset="0"/>
              </a:rPr>
              <a:t> is the diameter?</a:t>
            </a:r>
          </a:p>
          <a:p>
            <a:r>
              <a:rPr lang="nl-NL" i="1" dirty="0" err="1" smtClean="0">
                <a:cs typeface="Times New Roman" pitchFamily="18" charset="0"/>
              </a:rPr>
              <a:t>What</a:t>
            </a:r>
            <a:r>
              <a:rPr lang="nl-NL" i="1" dirty="0" smtClean="0">
                <a:cs typeface="Times New Roman" pitchFamily="18" charset="0"/>
              </a:rPr>
              <a:t> is the </a:t>
            </a:r>
            <a:r>
              <a:rPr lang="nl-NL" i="1" dirty="0" err="1" smtClean="0">
                <a:cs typeface="Times New Roman" pitchFamily="18" charset="0"/>
              </a:rPr>
              <a:t>centroid</a:t>
            </a:r>
            <a:r>
              <a:rPr lang="nl-NL" i="1" dirty="0" smtClean="0">
                <a:cs typeface="Times New Roman" pitchFamily="18" charset="0"/>
              </a:rPr>
              <a:t> of the </a:t>
            </a:r>
            <a:r>
              <a:rPr lang="nl-NL" i="1" dirty="0" err="1" smtClean="0">
                <a:cs typeface="Times New Roman" pitchFamily="18" charset="0"/>
              </a:rPr>
              <a:t>blob</a:t>
            </a:r>
            <a:r>
              <a:rPr lang="nl-NL" i="1" dirty="0" smtClean="0">
                <a:cs typeface="Times New Roman" pitchFamily="18" charset="0"/>
              </a:rPr>
              <a:t>?</a:t>
            </a:r>
            <a:endParaRPr lang="nl-NL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kstvak 7"/>
              <p:cNvSpPr txBox="1"/>
              <p:nvPr/>
            </p:nvSpPr>
            <p:spPr>
              <a:xfrm>
                <a:off x="461973" y="3717032"/>
                <a:ext cx="7797840" cy="22946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2000" dirty="0" smtClean="0">
                    <a:solidFill>
                      <a:srgbClr val="002060"/>
                    </a:solidFill>
                    <a:cs typeface="Times New Roman" pitchFamily="18" charset="0"/>
                  </a:rPr>
                  <a:t>The Area = 6.342 pixels</a:t>
                </a:r>
              </a:p>
              <a:p>
                <a:r>
                  <a:rPr lang="nl-NL" sz="2000" dirty="0" err="1" smtClean="0">
                    <a:solidFill>
                      <a:srgbClr val="002060"/>
                    </a:solidFill>
                    <a:cs typeface="Times New Roman" pitchFamily="18" charset="0"/>
                  </a:rPr>
                  <a:t>If</a:t>
                </a:r>
                <a:r>
                  <a:rPr lang="nl-NL" sz="2000" dirty="0" smtClean="0">
                    <a:solidFill>
                      <a:srgbClr val="002060"/>
                    </a:solidFill>
                    <a:cs typeface="Times New Roman" pitchFamily="18" charset="0"/>
                  </a:rPr>
                  <a:t> the </a:t>
                </a:r>
                <a:r>
                  <a:rPr lang="nl-NL" sz="2000" dirty="0" err="1" smtClean="0">
                    <a:solidFill>
                      <a:srgbClr val="002060"/>
                    </a:solidFill>
                    <a:cs typeface="Times New Roman" pitchFamily="18" charset="0"/>
                  </a:rPr>
                  <a:t>blob</a:t>
                </a:r>
                <a:r>
                  <a:rPr lang="nl-NL" sz="2000" dirty="0" smtClean="0">
                    <a:solidFill>
                      <a:srgbClr val="002060"/>
                    </a:solidFill>
                    <a:cs typeface="Times New Roman" pitchFamily="18" charset="0"/>
                  </a:rPr>
                  <a:t> was </a:t>
                </a:r>
                <a:r>
                  <a:rPr lang="nl-NL" sz="2000" dirty="0" err="1" smtClean="0">
                    <a:solidFill>
                      <a:srgbClr val="002060"/>
                    </a:solidFill>
                    <a:cs typeface="Times New Roman" pitchFamily="18" charset="0"/>
                  </a:rPr>
                  <a:t>circular</a:t>
                </a:r>
                <a:r>
                  <a:rPr lang="nl-NL" sz="2000" dirty="0" smtClean="0">
                    <a:solidFill>
                      <a:srgbClr val="002060"/>
                    </a:solidFill>
                    <a:cs typeface="Times New Roman" pitchFamily="18" charset="0"/>
                  </a:rPr>
                  <a:t> </a:t>
                </a:r>
                <a:r>
                  <a:rPr lang="nl-NL" sz="2000" dirty="0" err="1" smtClean="0">
                    <a:solidFill>
                      <a:srgbClr val="002060"/>
                    </a:solidFill>
                    <a:cs typeface="Times New Roman" pitchFamily="18" charset="0"/>
                  </a:rPr>
                  <a:t>then</a:t>
                </a:r>
                <a:r>
                  <a:rPr lang="nl-NL" sz="2000" dirty="0" smtClean="0">
                    <a:solidFill>
                      <a:srgbClr val="002060"/>
                    </a:solidFill>
                    <a:cs typeface="Times New Roman" pitchFamily="18" charset="0"/>
                  </a:rPr>
                  <a:t> the Area </a:t>
                </a:r>
                <a:r>
                  <a:rPr lang="nl-NL" sz="2000" dirty="0" err="1" smtClean="0">
                    <a:solidFill>
                      <a:srgbClr val="002060"/>
                    </a:solidFill>
                    <a:cs typeface="Times New Roman" pitchFamily="18" charset="0"/>
                  </a:rPr>
                  <a:t>would</a:t>
                </a:r>
                <a:r>
                  <a:rPr lang="nl-NL" sz="2000" dirty="0" smtClean="0">
                    <a:solidFill>
                      <a:srgbClr val="002060"/>
                    </a:solidFill>
                    <a:cs typeface="Times New Roman" pitchFamily="18" charset="0"/>
                  </a:rPr>
                  <a:t> </a:t>
                </a:r>
                <a:r>
                  <a:rPr lang="nl-NL" sz="2000" dirty="0" err="1" smtClean="0">
                    <a:solidFill>
                      <a:srgbClr val="002060"/>
                    </a:solidFill>
                    <a:cs typeface="Times New Roman" pitchFamily="18" charset="0"/>
                  </a:rPr>
                  <a:t>be</a:t>
                </a:r>
                <a:r>
                  <a:rPr lang="nl-NL" sz="2000" dirty="0" smtClean="0">
                    <a:solidFill>
                      <a:srgbClr val="002060"/>
                    </a:solidFill>
                    <a:cs typeface="Times New Roman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l-GR" sz="2000" b="1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𝝅</m:t>
                    </m:r>
                    <m:sSup>
                      <m:sSupPr>
                        <m:ctrlPr>
                          <a:rPr lang="el-GR" sz="2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nl-NL" sz="2000" b="1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 </m:t>
                        </m:r>
                        <m:r>
                          <a:rPr lang="nl-NL" sz="2000" b="1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𝒓</m:t>
                        </m:r>
                      </m:e>
                      <m:sup>
                        <m:r>
                          <a:rPr lang="nl-NL" sz="2000" b="1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nl-NL" sz="2000" dirty="0" smtClean="0">
                    <a:solidFill>
                      <a:srgbClr val="002060"/>
                    </a:solidFill>
                    <a:cs typeface="Times New Roman" pitchFamily="18" charset="0"/>
                  </a:rPr>
                  <a:t> </a:t>
                </a:r>
                <a:r>
                  <a:rPr lang="nl-NL" sz="2000" dirty="0" err="1" smtClean="0">
                    <a:solidFill>
                      <a:srgbClr val="002060"/>
                    </a:solidFill>
                    <a:cs typeface="Times New Roman" pitchFamily="18" charset="0"/>
                  </a:rPr>
                  <a:t>giving</a:t>
                </a:r>
                <a:r>
                  <a:rPr lang="nl-NL" sz="2000" dirty="0" smtClean="0">
                    <a:solidFill>
                      <a:srgbClr val="002060"/>
                    </a:solidFill>
                    <a:cs typeface="Times New Roman" pitchFamily="18" charset="0"/>
                  </a:rPr>
                  <a:t> a diameter of</a:t>
                </a:r>
              </a:p>
              <a:p>
                <a:r>
                  <a:rPr lang="nl-NL" sz="2000" dirty="0" smtClean="0">
                    <a:solidFill>
                      <a:srgbClr val="002060"/>
                    </a:solidFill>
                    <a:cs typeface="Times New Roman" pitchFamily="18" charset="0"/>
                  </a:rPr>
                  <a:t>90 pixels.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6342</m:t>
                        </m:r>
                      </m:num>
                      <m:den>
                        <m:r>
                          <a:rPr lang="nl-NL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𝜋</m:t>
                        </m:r>
                      </m:den>
                    </m:f>
                    <m:r>
                      <a:rPr lang="nl-NL" b="0" i="0" smtClean="0">
                        <a:solidFill>
                          <a:srgbClr val="002060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lang="nl-NL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𝑟</m:t>
                        </m:r>
                      </m:e>
                      <m:sup>
                        <m:r>
                          <a:rPr lang="nl-NL" b="0" i="1" smtClean="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p>
                    </m:sSup>
                    <m:r>
                      <a:rPr lang="nl-NL" b="0" i="1" smtClean="0">
                        <a:solidFill>
                          <a:srgbClr val="002060"/>
                        </a:solidFill>
                        <a:latin typeface="Cambria Math"/>
                        <a:cs typeface="Times New Roman" pitchFamily="18" charset="0"/>
                      </a:rPr>
                      <m:t>=2018.72</m:t>
                    </m:r>
                    <m:r>
                      <a:rPr lang="nl-NL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→</m:t>
                    </m:r>
                    <m:r>
                      <a:rPr lang="nl-NL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𝑑𝑖𝑎𝑚𝑒𝑡𝑒𝑟</m:t>
                    </m:r>
                    <m:r>
                      <a:rPr lang="nl-NL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=2</m:t>
                    </m:r>
                    <m:r>
                      <a:rPr lang="nl-NL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𝑟</m:t>
                    </m:r>
                    <m:r>
                      <a:rPr lang="nl-NL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=89.86 </m:t>
                    </m:r>
                    <m:r>
                      <a:rPr lang="nl-NL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𝑝𝑖𝑥𝑒𝑙𝑠</m:t>
                    </m:r>
                  </m:oMath>
                </a14:m>
                <a:endParaRPr lang="nl-NL" dirty="0" smtClean="0">
                  <a:solidFill>
                    <a:srgbClr val="002060"/>
                  </a:solidFill>
                  <a:cs typeface="Times New Roman" pitchFamily="18" charset="0"/>
                </a:endParaRPr>
              </a:p>
              <a:p>
                <a:endParaRPr lang="nl-NL" sz="2000" dirty="0" smtClean="0">
                  <a:solidFill>
                    <a:srgbClr val="002060"/>
                  </a:solidFill>
                  <a:cs typeface="Times New Roman" pitchFamily="18" charset="0"/>
                </a:endParaRPr>
              </a:p>
              <a:p>
                <a:r>
                  <a:rPr lang="nl-NL" sz="2000" dirty="0" err="1" smtClean="0">
                    <a:solidFill>
                      <a:srgbClr val="002060"/>
                    </a:solidFill>
                    <a:cs typeface="Times New Roman" pitchFamily="18" charset="0"/>
                  </a:rPr>
                  <a:t>Centroids</a:t>
                </a:r>
                <a:r>
                  <a:rPr lang="nl-NL" sz="2000" dirty="0" smtClean="0">
                    <a:solidFill>
                      <a:srgbClr val="002060"/>
                    </a:solidFill>
                    <a:cs typeface="Times New Roman" pitchFamily="18" charset="0"/>
                  </a:rPr>
                  <a:t> are: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0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nl-NL" sz="2000" b="0" i="1" smtClean="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nl-NL" sz="2000" b="0" i="1" smtClean="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𝑐</m:t>
                        </m:r>
                      </m:sub>
                    </m:sSub>
                    <m:r>
                      <a:rPr lang="nl-NL" sz="2000" b="0" i="1" smtClean="0">
                        <a:solidFill>
                          <a:srgbClr val="002060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nl-NL" sz="20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nl-NL" sz="2000" b="0" i="1" smtClean="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2331673</m:t>
                        </m:r>
                      </m:num>
                      <m:den>
                        <m:r>
                          <a:rPr lang="nl-NL" sz="2000" b="0" i="1" smtClean="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6342</m:t>
                        </m:r>
                      </m:den>
                    </m:f>
                    <m:r>
                      <a:rPr lang="nl-NL" sz="2000" b="0" i="1" smtClean="0">
                        <a:solidFill>
                          <a:srgbClr val="002060"/>
                        </a:solidFill>
                        <a:latin typeface="Cambria Math"/>
                        <a:cs typeface="Times New Roman" pitchFamily="18" charset="0"/>
                      </a:rPr>
                      <m:t>=367,7</m:t>
                    </m:r>
                  </m:oMath>
                </a14:m>
                <a:r>
                  <a:rPr lang="nl-NL" sz="2000" b="0" dirty="0" smtClean="0">
                    <a:solidFill>
                      <a:srgbClr val="002060"/>
                    </a:solidFill>
                    <a:cs typeface="Times New Roman" pitchFamily="18" charset="0"/>
                  </a:rPr>
                  <a:t> (368)</a:t>
                </a:r>
              </a:p>
              <a:p>
                <a:pPr lvl="3"/>
                <a:r>
                  <a:rPr lang="nl-NL" sz="2000" dirty="0" smtClean="0">
                    <a:solidFill>
                      <a:srgbClr val="002060"/>
                    </a:solidFill>
                    <a:cs typeface="Times New Roman" pitchFamily="18" charset="0"/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nl-NL" sz="2000" b="0" i="1" smtClean="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nl-NL" sz="2000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𝑐</m:t>
                        </m:r>
                      </m:sub>
                    </m:sSub>
                    <m:r>
                      <a:rPr lang="nl-NL" sz="2000" i="1">
                        <a:solidFill>
                          <a:srgbClr val="002060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nl-NL" sz="20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nl-NL" sz="2000" b="0" i="1" smtClean="0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756492</m:t>
                        </m:r>
                      </m:num>
                      <m:den>
                        <m:r>
                          <a:rPr lang="nl-NL" sz="2000" i="1">
                            <a:solidFill>
                              <a:srgbClr val="002060"/>
                            </a:solidFill>
                            <a:latin typeface="Cambria Math"/>
                            <a:cs typeface="Times New Roman" pitchFamily="18" charset="0"/>
                          </a:rPr>
                          <m:t>6342</m:t>
                        </m:r>
                      </m:den>
                    </m:f>
                    <m:r>
                      <a:rPr lang="nl-NL" sz="2000" i="1">
                        <a:solidFill>
                          <a:srgbClr val="002060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nl-NL" sz="2000" b="0" i="1" smtClean="0">
                        <a:solidFill>
                          <a:srgbClr val="002060"/>
                        </a:solidFill>
                        <a:latin typeface="Cambria Math"/>
                        <a:cs typeface="Times New Roman" pitchFamily="18" charset="0"/>
                      </a:rPr>
                      <m:t>119,3</m:t>
                    </m:r>
                  </m:oMath>
                </a14:m>
                <a:r>
                  <a:rPr lang="nl-NL" sz="2000" dirty="0" smtClean="0">
                    <a:solidFill>
                      <a:srgbClr val="002060"/>
                    </a:solidFill>
                    <a:cs typeface="Times New Roman" pitchFamily="18" charset="0"/>
                  </a:rPr>
                  <a:t>  (119)</a:t>
                </a:r>
              </a:p>
            </p:txBody>
          </p:sp>
        </mc:Choice>
        <mc:Fallback xmlns="">
          <p:sp>
            <p:nvSpPr>
              <p:cNvPr id="8" name="Tekstvak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73" y="3717032"/>
                <a:ext cx="7797840" cy="2294603"/>
              </a:xfrm>
              <a:prstGeom prst="rect">
                <a:avLst/>
              </a:prstGeom>
              <a:blipFill rotWithShape="1">
                <a:blip r:embed="rId2"/>
                <a:stretch>
                  <a:fillRect l="-860" t="-1330" b="-133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hoek 8"/>
          <p:cNvSpPr/>
          <p:nvPr/>
        </p:nvSpPr>
        <p:spPr>
          <a:xfrm>
            <a:off x="468125" y="3338780"/>
            <a:ext cx="1845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Exercise</a:t>
            </a:r>
            <a:r>
              <a:rPr lang="nl-NL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solution:</a:t>
            </a:r>
            <a:endParaRPr lang="nl-NL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vak 9"/>
              <p:cNvSpPr txBox="1"/>
              <p:nvPr/>
            </p:nvSpPr>
            <p:spPr>
              <a:xfrm>
                <a:off x="6156176" y="1210136"/>
                <a:ext cx="2212529" cy="613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/>
                              <a:cs typeface="Times New Roman" pitchFamily="18" charset="0"/>
                            </a:rPr>
                            <m:t>𝑐</m:t>
                          </m:r>
                        </m:sub>
                      </m:sSub>
                      <m:r>
                        <a:rPr lang="nl-NL" b="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nl-NL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/>
                                  <a:cs typeface="Times New Roman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/>
                                  <a:cs typeface="Times New Roman" pitchFamily="18" charset="0"/>
                                </a:rPr>
                                <m:t>10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/>
                                  <a:cs typeface="Times New Roman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/>
                                  <a:cs typeface="Times New Roman" pitchFamily="18" charset="0"/>
                                </a:rPr>
                                <m:t>00</m:t>
                              </m:r>
                            </m:sub>
                          </m:sSub>
                        </m:den>
                      </m:f>
                      <m:r>
                        <a:rPr lang="nl-NL" b="0" i="1" smtClean="0">
                          <a:latin typeface="Cambria Math"/>
                          <a:cs typeface="Times New Roman" pitchFamily="18" charset="0"/>
                        </a:rPr>
                        <m:t>,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nl-NL" b="0" i="1" smtClean="0">
                              <a:latin typeface="Cambria Math"/>
                              <a:cs typeface="Times New Roman" pitchFamily="18" charset="0"/>
                            </a:rPr>
                            <m:t>𝑐</m:t>
                          </m:r>
                        </m:sub>
                      </m:sSub>
                      <m:r>
                        <a:rPr lang="nl-NL" b="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nl-NL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/>
                                  <a:cs typeface="Times New Roman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/>
                                  <a:cs typeface="Times New Roman" pitchFamily="18" charset="0"/>
                                </a:rPr>
                                <m:t>01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/>
                                  <a:cs typeface="Times New Roman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/>
                                  <a:cs typeface="Times New Roman" pitchFamily="18" charset="0"/>
                                </a:rPr>
                                <m:t>00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NL" i="1" dirty="0" err="1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" name="Tekstvak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1210136"/>
                <a:ext cx="2212529" cy="61375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992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/>
          <p:cNvSpPr txBox="1"/>
          <p:nvPr/>
        </p:nvSpPr>
        <p:spPr>
          <a:xfrm>
            <a:off x="3203848" y="332656"/>
            <a:ext cx="2470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Readings </a:t>
            </a:r>
            <a:r>
              <a:rPr lang="nl-NL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nl-NL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selfstudy</a:t>
            </a:r>
            <a:r>
              <a:rPr lang="nl-NL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3244927" y="1743246"/>
            <a:ext cx="1633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err="1" smtClean="0">
                <a:latin typeface="Times New Roman" pitchFamily="18" charset="0"/>
                <a:cs typeface="Times New Roman" pitchFamily="18" charset="0"/>
              </a:rPr>
              <a:t>Chapter</a:t>
            </a:r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 1 up </a:t>
            </a:r>
            <a:r>
              <a:rPr lang="nl-NL" sz="1600" i="1" dirty="0" err="1" smtClean="0"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 4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34</a:t>
            </a:fld>
            <a:endParaRPr lang="nl-NL"/>
          </a:p>
        </p:txBody>
      </p:sp>
      <p:sp>
        <p:nvSpPr>
          <p:cNvPr id="2" name="Rechthoek 1"/>
          <p:cNvSpPr/>
          <p:nvPr/>
        </p:nvSpPr>
        <p:spPr>
          <a:xfrm>
            <a:off x="1102396" y="1124744"/>
            <a:ext cx="6277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Learning </a:t>
            </a:r>
            <a:r>
              <a:rPr lang="nl-NL" i="1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nl-NL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Computer </a:t>
            </a:r>
            <a:r>
              <a:rPr lang="nl-NL" i="1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nl-NL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i="1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nl-NL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nl-NL" i="1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nl-NL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Library.  Gary </a:t>
            </a:r>
            <a:r>
              <a:rPr lang="nl-NL" i="1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Bradski</a:t>
            </a:r>
            <a:r>
              <a:rPr lang="nl-NL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&amp; </a:t>
            </a:r>
            <a:r>
              <a:rPr lang="nl-NL" i="1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Adrian</a:t>
            </a:r>
            <a:r>
              <a:rPr lang="nl-NL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i="1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Kaehler</a:t>
            </a:r>
            <a:r>
              <a:rPr lang="nl-NL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ISBN: 978-0-596-51613-0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1102396" y="2412807"/>
            <a:ext cx="5273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See </a:t>
            </a:r>
            <a:r>
              <a:rPr lang="nl-NL" sz="1600" i="1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also</a:t>
            </a:r>
            <a:r>
              <a:rPr lang="nl-NL" sz="1600" i="1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document: “IntroductionOpenCV.pdf” on SharePoint</a:t>
            </a:r>
          </a:p>
        </p:txBody>
      </p:sp>
    </p:spTree>
    <p:extLst>
      <p:ext uri="{BB962C8B-B14F-4D97-AF65-F5344CB8AC3E}">
        <p14:creationId xmlns:p14="http://schemas.microsoft.com/office/powerpoint/2010/main" val="200327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ep 4"/>
          <p:cNvGrpSpPr/>
          <p:nvPr/>
        </p:nvGrpSpPr>
        <p:grpSpPr>
          <a:xfrm>
            <a:off x="1806964" y="1052736"/>
            <a:ext cx="5729454" cy="5412977"/>
            <a:chOff x="2195736" y="584684"/>
            <a:chExt cx="5729454" cy="5412977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1916832"/>
              <a:ext cx="1898658" cy="2088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8710" y="584684"/>
              <a:ext cx="1854232" cy="2088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8710" y="3284984"/>
              <a:ext cx="1933660" cy="2088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PIJL-RECHTS 2"/>
            <p:cNvSpPr/>
            <p:nvPr/>
          </p:nvSpPr>
          <p:spPr>
            <a:xfrm rot="20018637">
              <a:off x="4355976" y="1376772"/>
              <a:ext cx="1080120" cy="504056"/>
            </a:xfrm>
            <a:prstGeom prst="rightArrow">
              <a:avLst/>
            </a:prstGeom>
            <a:noFill/>
            <a:ln w="1270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" name="PIJL-RECHTS 6"/>
            <p:cNvSpPr/>
            <p:nvPr/>
          </p:nvSpPr>
          <p:spPr>
            <a:xfrm rot="1961692">
              <a:off x="4385540" y="3968823"/>
              <a:ext cx="1080120" cy="504056"/>
            </a:xfrm>
            <a:prstGeom prst="rightArrow">
              <a:avLst/>
            </a:prstGeom>
            <a:noFill/>
            <a:ln w="1270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" name="Tekstvak 3"/>
            <p:cNvSpPr txBox="1"/>
            <p:nvPr/>
          </p:nvSpPr>
          <p:spPr>
            <a:xfrm>
              <a:off x="5608710" y="2672916"/>
              <a:ext cx="21407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i="1" dirty="0" smtClean="0">
                  <a:latin typeface="Times New Roman" pitchFamily="18" charset="0"/>
                  <a:cs typeface="Times New Roman" pitchFamily="18" charset="0"/>
                </a:rPr>
                <a:t>Example1  (</a:t>
              </a:r>
              <a:r>
                <a:rPr lang="nl-NL" sz="1600" i="1" dirty="0" err="1" smtClean="0">
                  <a:latin typeface="Times New Roman" pitchFamily="18" charset="0"/>
                  <a:cs typeface="Times New Roman" pitchFamily="18" charset="0"/>
                </a:rPr>
                <a:t>Sharepoint</a:t>
              </a:r>
              <a:r>
                <a:rPr lang="nl-NL" sz="1600" i="1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</a:p>
            <a:p>
              <a:r>
                <a:rPr lang="nl-NL" sz="1600" i="1" dirty="0" smtClean="0">
                  <a:latin typeface="Times New Roman" pitchFamily="18" charset="0"/>
                  <a:cs typeface="Times New Roman" pitchFamily="18" charset="0"/>
                </a:rPr>
                <a:t>C++ Interface</a:t>
              </a:r>
            </a:p>
          </p:txBody>
        </p:sp>
        <p:sp>
          <p:nvSpPr>
            <p:cNvPr id="9" name="Tekstvak 8"/>
            <p:cNvSpPr txBox="1"/>
            <p:nvPr/>
          </p:nvSpPr>
          <p:spPr>
            <a:xfrm>
              <a:off x="5611736" y="5412886"/>
              <a:ext cx="23134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i="1" dirty="0" err="1" smtClean="0">
                  <a:latin typeface="Times New Roman" pitchFamily="18" charset="0"/>
                  <a:cs typeface="Times New Roman" pitchFamily="18" charset="0"/>
                </a:rPr>
                <a:t>Example</a:t>
              </a:r>
              <a:r>
                <a:rPr lang="nl-NL" sz="1600" i="1" dirty="0" smtClean="0">
                  <a:latin typeface="Times New Roman" pitchFamily="18" charset="0"/>
                  <a:cs typeface="Times New Roman" pitchFamily="18" charset="0"/>
                </a:rPr>
                <a:t> 2 (</a:t>
              </a:r>
              <a:r>
                <a:rPr lang="nl-NL" sz="1600" i="1" dirty="0" err="1" smtClean="0">
                  <a:latin typeface="Times New Roman" pitchFamily="18" charset="0"/>
                  <a:cs typeface="Times New Roman" pitchFamily="18" charset="0"/>
                </a:rPr>
                <a:t>Sharepoint</a:t>
              </a:r>
              <a:r>
                <a:rPr lang="nl-NL" sz="1600" i="1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</a:p>
            <a:p>
              <a:r>
                <a:rPr lang="nl-NL" sz="1600" i="1" dirty="0" err="1" smtClean="0">
                  <a:latin typeface="Times New Roman" pitchFamily="18" charset="0"/>
                  <a:cs typeface="Times New Roman" pitchFamily="18" charset="0"/>
                </a:rPr>
                <a:t>Drawing</a:t>
              </a:r>
              <a:r>
                <a:rPr lang="nl-NL" sz="1600" i="1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nl-NL" sz="1600" i="1" dirty="0" err="1" smtClean="0">
                  <a:latin typeface="Times New Roman" pitchFamily="18" charset="0"/>
                  <a:cs typeface="Times New Roman" pitchFamily="18" charset="0"/>
                </a:rPr>
                <a:t>shapes</a:t>
              </a:r>
              <a:r>
                <a:rPr lang="nl-NL" sz="1600" i="1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nl-NL" sz="1600" i="1" dirty="0" err="1" smtClean="0">
                  <a:latin typeface="Times New Roman" pitchFamily="18" charset="0"/>
                  <a:cs typeface="Times New Roman" pitchFamily="18" charset="0"/>
                </a:rPr>
                <a:t>and</a:t>
              </a:r>
              <a:r>
                <a:rPr lang="nl-NL" sz="1600" i="1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nl-NL" sz="1600" i="1" dirty="0" err="1" smtClean="0">
                  <a:latin typeface="Times New Roman" pitchFamily="18" charset="0"/>
                  <a:cs typeface="Times New Roman" pitchFamily="18" charset="0"/>
                </a:rPr>
                <a:t>texts</a:t>
              </a:r>
              <a:endParaRPr lang="nl-NL" sz="1600" i="1" dirty="0" smtClean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6" name="Tekstvak 5"/>
          <p:cNvSpPr txBox="1"/>
          <p:nvPr/>
        </p:nvSpPr>
        <p:spPr>
          <a:xfrm>
            <a:off x="2577798" y="116632"/>
            <a:ext cx="39180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Some</a:t>
            </a:r>
            <a:r>
              <a:rPr lang="nl-NL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  <a:r>
              <a:rPr lang="nl-NL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nl-NL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OpenCV</a:t>
            </a:r>
            <a:endParaRPr lang="nl-NL" sz="2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nl-NL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Assignment</a:t>
            </a:r>
            <a:r>
              <a:rPr lang="nl-NL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nl-NL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next week</a:t>
            </a:r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571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OpenCV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07504" y="1268760"/>
            <a:ext cx="8928992" cy="4525963"/>
          </a:xfrm>
        </p:spPr>
        <p:txBody>
          <a:bodyPr>
            <a:normAutofit/>
          </a:bodyPr>
          <a:lstStyle/>
          <a:p>
            <a:endParaRPr lang="nl-NL" dirty="0" smtClean="0"/>
          </a:p>
          <a:p>
            <a:r>
              <a:rPr lang="nl-NL" sz="2000" dirty="0" err="1" smtClean="0"/>
              <a:t>OpenCV</a:t>
            </a:r>
            <a:r>
              <a:rPr lang="nl-NL" sz="2000" dirty="0" smtClean="0"/>
              <a:t> </a:t>
            </a:r>
            <a:r>
              <a:rPr lang="nl-NL" sz="2000" dirty="0" err="1" smtClean="0"/>
              <a:t>Wiki</a:t>
            </a:r>
            <a:endParaRPr lang="nl-NL" sz="2000" dirty="0" smtClean="0"/>
          </a:p>
          <a:p>
            <a:pPr lvl="1"/>
            <a:r>
              <a:rPr lang="nl-NL" sz="2000" dirty="0">
                <a:hlinkClick r:id="rId3"/>
              </a:rPr>
              <a:t>http://</a:t>
            </a:r>
            <a:r>
              <a:rPr lang="nl-NL" sz="2000" dirty="0" smtClean="0">
                <a:hlinkClick r:id="rId3"/>
              </a:rPr>
              <a:t>opencv.willowgarage.com/wiki/Welcome</a:t>
            </a:r>
            <a:r>
              <a:rPr lang="nl-NL" sz="2000" dirty="0" smtClean="0"/>
              <a:t> </a:t>
            </a:r>
            <a:endParaRPr lang="nl-NL" sz="2000" dirty="0"/>
          </a:p>
          <a:p>
            <a:r>
              <a:rPr lang="nl-NL" sz="2000" dirty="0" smtClean="0"/>
              <a:t>Installation</a:t>
            </a:r>
          </a:p>
          <a:p>
            <a:pPr lvl="1"/>
            <a:r>
              <a:rPr lang="nl-NL" sz="2000" dirty="0" err="1" smtClean="0"/>
              <a:t>OpenCV</a:t>
            </a:r>
            <a:r>
              <a:rPr lang="nl-NL" sz="2000" dirty="0" smtClean="0"/>
              <a:t> is </a:t>
            </a:r>
            <a:r>
              <a:rPr lang="nl-NL" sz="2000" dirty="0" err="1" smtClean="0"/>
              <a:t>integrated</a:t>
            </a:r>
            <a:r>
              <a:rPr lang="nl-NL" sz="2000" dirty="0" smtClean="0"/>
              <a:t> in ROS…..(tricky) </a:t>
            </a:r>
            <a:r>
              <a:rPr lang="nl-NL" sz="2000" dirty="0" err="1" smtClean="0"/>
              <a:t>otherwise</a:t>
            </a:r>
            <a:endParaRPr lang="nl-NL" sz="2000" dirty="0" smtClean="0"/>
          </a:p>
          <a:p>
            <a:pPr lvl="1"/>
            <a:r>
              <a:rPr lang="nl-NL" sz="2000" dirty="0">
                <a:hlinkClick r:id="rId4"/>
              </a:rPr>
              <a:t>http://</a:t>
            </a:r>
            <a:r>
              <a:rPr lang="nl-NL" sz="2000" dirty="0" smtClean="0">
                <a:hlinkClick r:id="rId4"/>
              </a:rPr>
              <a:t>opencv.willowgarage.com/wiki/InstallGuide#GetOpenCV</a:t>
            </a:r>
            <a:endParaRPr lang="nl-NL" sz="2000" dirty="0" smtClean="0"/>
          </a:p>
          <a:p>
            <a:r>
              <a:rPr lang="nl-NL" sz="2000" dirty="0" err="1" smtClean="0"/>
              <a:t>Tutorials</a:t>
            </a:r>
            <a:endParaRPr lang="nl-NL" sz="2000" dirty="0" smtClean="0"/>
          </a:p>
          <a:p>
            <a:pPr lvl="1"/>
            <a:r>
              <a:rPr lang="nl-NL" sz="2000" dirty="0" smtClean="0"/>
              <a:t>A </a:t>
            </a:r>
            <a:r>
              <a:rPr lang="nl-NL" sz="2000" dirty="0" err="1" smtClean="0"/>
              <a:t>lots</a:t>
            </a:r>
            <a:r>
              <a:rPr lang="nl-NL" sz="2000" dirty="0" smtClean="0"/>
              <a:t> </a:t>
            </a:r>
            <a:r>
              <a:rPr lang="nl-NL" sz="2000" dirty="0" err="1" smtClean="0"/>
              <a:t>available</a:t>
            </a:r>
            <a:r>
              <a:rPr lang="nl-NL" sz="2000" dirty="0" smtClean="0"/>
              <a:t> on internet</a:t>
            </a:r>
          </a:p>
          <a:p>
            <a:pPr lvl="1"/>
            <a:r>
              <a:rPr lang="nl-NL" sz="2000" dirty="0">
                <a:hlinkClick r:id="rId5"/>
              </a:rPr>
              <a:t>http://</a:t>
            </a:r>
            <a:r>
              <a:rPr lang="nl-NL" sz="2000" dirty="0" smtClean="0">
                <a:hlinkClick r:id="rId5"/>
              </a:rPr>
              <a:t>www.pages.drexel.edu/~nk752/tutorials.html</a:t>
            </a:r>
            <a:endParaRPr lang="nl-NL" sz="2000" dirty="0"/>
          </a:p>
          <a:p>
            <a:r>
              <a:rPr lang="nl-NL" sz="2000" dirty="0" err="1" smtClean="0"/>
              <a:t>Assignment</a:t>
            </a:r>
            <a:r>
              <a:rPr lang="nl-NL" sz="2000" dirty="0" smtClean="0"/>
              <a:t> </a:t>
            </a:r>
            <a:r>
              <a:rPr lang="nl-NL" sz="2000" dirty="0" err="1" smtClean="0"/>
              <a:t>for</a:t>
            </a:r>
            <a:r>
              <a:rPr lang="nl-NL" sz="2000" dirty="0" smtClean="0"/>
              <a:t> next week: </a:t>
            </a:r>
            <a:r>
              <a:rPr lang="nl-NL" sz="2000" dirty="0" err="1" smtClean="0"/>
              <a:t>Configure</a:t>
            </a:r>
            <a:r>
              <a:rPr lang="nl-NL" sz="2000" dirty="0" smtClean="0"/>
              <a:t> </a:t>
            </a:r>
            <a:r>
              <a:rPr lang="nl-NL" sz="2000" dirty="0" err="1" smtClean="0"/>
              <a:t>OpenCV</a:t>
            </a:r>
            <a:r>
              <a:rPr lang="nl-NL" sz="2000" dirty="0" smtClean="0"/>
              <a:t> in ROS </a:t>
            </a:r>
            <a:r>
              <a:rPr lang="nl-NL" sz="2000" dirty="0" err="1" smtClean="0"/>
              <a:t>and</a:t>
            </a:r>
            <a:r>
              <a:rPr lang="nl-NL" sz="2000" dirty="0" smtClean="0"/>
              <a:t> </a:t>
            </a:r>
            <a:r>
              <a:rPr lang="nl-NL" sz="2000" dirty="0" err="1" smtClean="0"/>
              <a:t>execute</a:t>
            </a:r>
            <a:r>
              <a:rPr lang="nl-NL" sz="2000" dirty="0" smtClean="0"/>
              <a:t> </a:t>
            </a:r>
            <a:r>
              <a:rPr lang="nl-NL" sz="2000" dirty="0" err="1" smtClean="0"/>
              <a:t>example</a:t>
            </a:r>
            <a:r>
              <a:rPr lang="nl-NL" sz="2000" dirty="0" smtClean="0"/>
              <a:t> 1 </a:t>
            </a:r>
            <a:r>
              <a:rPr lang="nl-NL" sz="2000" dirty="0" err="1" smtClean="0"/>
              <a:t>and</a:t>
            </a:r>
            <a:r>
              <a:rPr lang="nl-NL" sz="2000" dirty="0" smtClean="0"/>
              <a:t> </a:t>
            </a:r>
            <a:r>
              <a:rPr lang="nl-NL" sz="2000" dirty="0" err="1" smtClean="0"/>
              <a:t>example</a:t>
            </a:r>
            <a:r>
              <a:rPr lang="nl-NL" sz="2000" dirty="0" smtClean="0"/>
              <a:t> 2 of SharePoint</a:t>
            </a:r>
            <a:endParaRPr lang="nl-NL" sz="2400" dirty="0" smtClean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MINES-VIS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632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/>
        </p:nvSpPr>
        <p:spPr>
          <a:xfrm>
            <a:off x="3347864" y="2276872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smtClean="0">
                <a:latin typeface="Times New Roman" pitchFamily="18" charset="0"/>
                <a:cs typeface="Times New Roman" pitchFamily="18" charset="0"/>
              </a:rPr>
              <a:t>End of MINES-VIS 1 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469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ige toelichting 5"/>
          <p:cNvSpPr/>
          <p:nvPr/>
        </p:nvSpPr>
        <p:spPr>
          <a:xfrm>
            <a:off x="7380312" y="3176971"/>
            <a:ext cx="1656184" cy="648072"/>
          </a:xfrm>
          <a:prstGeom prst="wedgeRectCallout">
            <a:avLst>
              <a:gd name="adj1" fmla="val -11804"/>
              <a:gd name="adj2" fmla="val 147745"/>
            </a:avLst>
          </a:prstGeom>
          <a:solidFill>
            <a:schemeClr val="bg1">
              <a:lumMod val="85000"/>
            </a:schemeClr>
          </a:solidFill>
          <a:ln w="12700" cap="rnd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i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Where</a:t>
            </a:r>
            <a:r>
              <a:rPr lang="nl-NL" sz="16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nl-NL" sz="1600" i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am</a:t>
            </a:r>
            <a:r>
              <a:rPr lang="nl-NL" sz="16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I </a:t>
            </a:r>
          </a:p>
          <a:p>
            <a:r>
              <a:rPr lang="nl-NL" sz="16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sz="1600" i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where</a:t>
            </a:r>
            <a:r>
              <a:rPr lang="nl-NL" sz="16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are </a:t>
            </a:r>
            <a:r>
              <a:rPr lang="nl-NL" sz="1600" i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you</a:t>
            </a:r>
            <a:r>
              <a:rPr lang="nl-NL" sz="16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nl-NL" sz="1600" i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hthoekige toelichting 6"/>
          <p:cNvSpPr/>
          <p:nvPr/>
        </p:nvSpPr>
        <p:spPr>
          <a:xfrm>
            <a:off x="3635896" y="5769259"/>
            <a:ext cx="1656184" cy="648072"/>
          </a:xfrm>
          <a:prstGeom prst="wedgeRectCallout">
            <a:avLst>
              <a:gd name="adj1" fmla="val -75067"/>
              <a:gd name="adj2" fmla="val -149143"/>
            </a:avLst>
          </a:prstGeom>
          <a:solidFill>
            <a:schemeClr val="bg1">
              <a:lumMod val="85000"/>
            </a:schemeClr>
          </a:solidFill>
          <a:ln w="12700" cap="rnd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How do I get </a:t>
            </a:r>
            <a:r>
              <a:rPr lang="nl-NL" sz="1600" i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there</a:t>
            </a:r>
            <a:r>
              <a:rPr lang="nl-NL" sz="1600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r>
              <a:rPr lang="nl-NL" dirty="0" smtClean="0">
                <a:solidFill>
                  <a:schemeClr val="tx2"/>
                </a:solidFill>
              </a:rPr>
              <a:t>  </a:t>
            </a:r>
            <a:endParaRPr lang="nl-NL" dirty="0">
              <a:solidFill>
                <a:schemeClr val="tx2"/>
              </a:solidFill>
            </a:endParaRPr>
          </a:p>
        </p:txBody>
      </p:sp>
      <p:grpSp>
        <p:nvGrpSpPr>
          <p:cNvPr id="4" name="Groep 3"/>
          <p:cNvGrpSpPr/>
          <p:nvPr/>
        </p:nvGrpSpPr>
        <p:grpSpPr>
          <a:xfrm>
            <a:off x="2699792" y="3809044"/>
            <a:ext cx="6120680" cy="1402154"/>
            <a:chOff x="1331640" y="3376996"/>
            <a:chExt cx="6120680" cy="1402154"/>
          </a:xfrm>
        </p:grpSpPr>
        <p:sp>
          <p:nvSpPr>
            <p:cNvPr id="5" name="Tekstvak 4"/>
            <p:cNvSpPr txBox="1"/>
            <p:nvPr/>
          </p:nvSpPr>
          <p:spPr>
            <a:xfrm>
              <a:off x="1331640" y="3825043"/>
              <a:ext cx="61206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800" i="1" dirty="0" smtClean="0">
                  <a:latin typeface="Times New Roman" pitchFamily="18" charset="0"/>
                  <a:cs typeface="Times New Roman" pitchFamily="18" charset="0"/>
                </a:rPr>
                <a:t>A goal </a:t>
              </a:r>
              <a:r>
                <a:rPr lang="nl-NL" sz="2800" i="1" dirty="0" err="1" smtClean="0">
                  <a:latin typeface="Times New Roman" pitchFamily="18" charset="0"/>
                  <a:cs typeface="Times New Roman" pitchFamily="18" charset="0"/>
                </a:rPr>
                <a:t>oriented</a:t>
              </a:r>
              <a:r>
                <a:rPr lang="nl-NL" sz="2800" i="1" dirty="0" smtClean="0">
                  <a:latin typeface="Times New Roman" pitchFamily="18" charset="0"/>
                  <a:cs typeface="Times New Roman" pitchFamily="18" charset="0"/>
                </a:rPr>
                <a:t> machine </a:t>
              </a:r>
              <a:r>
                <a:rPr lang="nl-NL" sz="2800" i="1" dirty="0" err="1" smtClean="0">
                  <a:latin typeface="Times New Roman" pitchFamily="18" charset="0"/>
                  <a:cs typeface="Times New Roman" pitchFamily="18" charset="0"/>
                </a:rPr>
                <a:t>that</a:t>
              </a:r>
              <a:r>
                <a:rPr lang="nl-NL" sz="2800" i="1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nl-NL" sz="2800" i="1" dirty="0" err="1" smtClean="0">
                  <a:latin typeface="Times New Roman" pitchFamily="18" charset="0"/>
                  <a:cs typeface="Times New Roman" pitchFamily="18" charset="0"/>
                </a:rPr>
                <a:t>can</a:t>
              </a:r>
              <a:r>
                <a:rPr lang="nl-NL" sz="2800" i="1" dirty="0" smtClean="0">
                  <a:latin typeface="Times New Roman" pitchFamily="18" charset="0"/>
                  <a:cs typeface="Times New Roman" pitchFamily="18" charset="0"/>
                </a:rPr>
                <a:t> sense, plan </a:t>
              </a:r>
              <a:r>
                <a:rPr lang="nl-NL" sz="2800" i="1" dirty="0" err="1" smtClean="0">
                  <a:latin typeface="Times New Roman" pitchFamily="18" charset="0"/>
                  <a:cs typeface="Times New Roman" pitchFamily="18" charset="0"/>
                </a:rPr>
                <a:t>and</a:t>
              </a:r>
              <a:r>
                <a:rPr lang="nl-NL" sz="2800" i="1" dirty="0" smtClean="0">
                  <a:latin typeface="Times New Roman" pitchFamily="18" charset="0"/>
                  <a:cs typeface="Times New Roman" pitchFamily="18" charset="0"/>
                </a:rPr>
                <a:t> act.</a:t>
              </a:r>
            </a:p>
          </p:txBody>
        </p:sp>
        <p:sp>
          <p:nvSpPr>
            <p:cNvPr id="8" name="Tekstvak 7"/>
            <p:cNvSpPr txBox="1"/>
            <p:nvPr/>
          </p:nvSpPr>
          <p:spPr>
            <a:xfrm>
              <a:off x="1473630" y="3376996"/>
              <a:ext cx="28953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800" i="1" dirty="0" smtClean="0">
                  <a:latin typeface="Times New Roman" pitchFamily="18" charset="0"/>
                  <a:cs typeface="Times New Roman" pitchFamily="18" charset="0"/>
                </a:rPr>
                <a:t>Robot a </a:t>
              </a:r>
              <a:r>
                <a:rPr lang="nl-NL" sz="2800" i="1" dirty="0" err="1" smtClean="0">
                  <a:latin typeface="Times New Roman" pitchFamily="18" charset="0"/>
                  <a:cs typeface="Times New Roman" pitchFamily="18" charset="0"/>
                </a:rPr>
                <a:t>definition</a:t>
              </a:r>
              <a:r>
                <a:rPr lang="nl-NL" sz="2800" i="1" dirty="0" smtClean="0">
                  <a:latin typeface="Times New Roman" pitchFamily="18" charset="0"/>
                  <a:cs typeface="Times New Roman" pitchFamily="18" charset="0"/>
                </a:rPr>
                <a:t>:</a:t>
              </a:r>
            </a:p>
          </p:txBody>
        </p:sp>
      </p:grpSp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MINES-VIS 2015</a:t>
            </a:r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4</a:t>
            </a:fld>
            <a:endParaRPr lang="nl-NL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17810"/>
            <a:ext cx="2316704" cy="391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hoek 8"/>
          <p:cNvSpPr/>
          <p:nvPr/>
        </p:nvSpPr>
        <p:spPr>
          <a:xfrm>
            <a:off x="3296939" y="188640"/>
            <a:ext cx="2550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>
                <a:solidFill>
                  <a:srgbClr val="FF0000"/>
                </a:solidFill>
              </a:rPr>
              <a:t>Project </a:t>
            </a:r>
            <a:r>
              <a:rPr lang="nl-NL" sz="2400" dirty="0" smtClean="0">
                <a:solidFill>
                  <a:srgbClr val="FF0000"/>
                </a:solidFill>
              </a:rPr>
              <a:t>ES </a:t>
            </a:r>
            <a:r>
              <a:rPr lang="nl-NL" sz="2400" dirty="0" err="1" smtClean="0">
                <a:solidFill>
                  <a:srgbClr val="FF0000"/>
                </a:solidFill>
              </a:rPr>
              <a:t>example</a:t>
            </a:r>
            <a:endParaRPr lang="nl-NL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84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/>
          <p:cNvSpPr/>
          <p:nvPr/>
        </p:nvSpPr>
        <p:spPr>
          <a:xfrm>
            <a:off x="2051720" y="1196752"/>
            <a:ext cx="4862214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Topics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Image sensing &amp; </a:t>
            </a:r>
            <a:r>
              <a:rPr lang="en-US" sz="2000" dirty="0" smtClean="0"/>
              <a:t>Acquisition</a:t>
            </a:r>
          </a:p>
          <a:p>
            <a:endParaRPr lang="en-US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Representing digital </a:t>
            </a:r>
            <a:r>
              <a:rPr lang="en-US" sz="2000" dirty="0"/>
              <a:t>image(greyscale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 </a:t>
            </a:r>
            <a:endParaRPr lang="en-US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I</a:t>
            </a:r>
            <a:r>
              <a:rPr lang="en-US" sz="2000" dirty="0" smtClean="0"/>
              <a:t>mage </a:t>
            </a:r>
            <a:r>
              <a:rPr lang="en-US" sz="2000" dirty="0"/>
              <a:t>processing</a:t>
            </a:r>
            <a:r>
              <a:rPr lang="en-US" sz="2000" dirty="0" smtClean="0"/>
              <a:t>,</a:t>
            </a:r>
          </a:p>
          <a:p>
            <a:r>
              <a:rPr lang="en-US" sz="2000" dirty="0" smtClean="0"/>
              <a:t> </a:t>
            </a:r>
            <a:endParaRPr lang="en-US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H</a:t>
            </a:r>
            <a:r>
              <a:rPr lang="en-US" sz="2000" dirty="0" smtClean="0"/>
              <a:t>istograms</a:t>
            </a:r>
            <a:r>
              <a:rPr lang="en-US" sz="2000" dirty="0" smtClean="0"/>
              <a:t>,</a:t>
            </a:r>
          </a:p>
          <a:p>
            <a:r>
              <a:rPr lang="en-US" sz="2000" dirty="0" smtClean="0"/>
              <a:t> </a:t>
            </a:r>
            <a:endParaRPr lang="en-US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T</a:t>
            </a:r>
            <a:r>
              <a:rPr lang="en-US" sz="2000" dirty="0" smtClean="0"/>
              <a:t>hresholds</a:t>
            </a:r>
            <a:r>
              <a:rPr lang="en-US" sz="2000" dirty="0" smtClean="0"/>
              <a:t>,</a:t>
            </a:r>
          </a:p>
          <a:p>
            <a:endParaRPr lang="en-US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S</a:t>
            </a:r>
            <a:r>
              <a:rPr lang="en-US" sz="2000" dirty="0" smtClean="0"/>
              <a:t>moothing</a:t>
            </a:r>
            <a:r>
              <a:rPr lang="en-US" sz="2000" dirty="0"/>
              <a:t>, </a:t>
            </a:r>
            <a:r>
              <a:rPr lang="en-US" sz="2000" dirty="0" smtClean="0"/>
              <a:t>blurring</a:t>
            </a:r>
            <a:r>
              <a:rPr lang="en-US" sz="2000" dirty="0" smtClean="0"/>
              <a:t>,</a:t>
            </a:r>
          </a:p>
          <a:p>
            <a:endParaRPr lang="en-US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Blobs</a:t>
            </a:r>
            <a:r>
              <a:rPr lang="en-US" sz="2000" dirty="0"/>
              <a:t>, area and centroid</a:t>
            </a:r>
            <a:endParaRPr lang="nl-NL" sz="2000" dirty="0"/>
          </a:p>
        </p:txBody>
      </p:sp>
      <p:sp>
        <p:nvSpPr>
          <p:cNvPr id="6" name="Tekstvak 5"/>
          <p:cNvSpPr txBox="1"/>
          <p:nvPr/>
        </p:nvSpPr>
        <p:spPr>
          <a:xfrm>
            <a:off x="2771800" y="116632"/>
            <a:ext cx="298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TOPICS in brief week 1</a:t>
            </a:r>
            <a:endParaRPr lang="nl-NL" sz="2400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102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vak 5"/>
          <p:cNvSpPr txBox="1"/>
          <p:nvPr/>
        </p:nvSpPr>
        <p:spPr>
          <a:xfrm>
            <a:off x="1187624" y="1412776"/>
            <a:ext cx="691276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sz="20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Learning </a:t>
            </a:r>
            <a:r>
              <a:rPr lang="nl-NL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nl-NL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Computer </a:t>
            </a:r>
            <a:r>
              <a:rPr lang="nl-NL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nl-NL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nl-NL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nl-NL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nl-NL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Library.  Gary </a:t>
            </a:r>
            <a:r>
              <a:rPr lang="nl-NL" sz="20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Bradski</a:t>
            </a:r>
            <a:r>
              <a:rPr lang="nl-NL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&amp; </a:t>
            </a:r>
            <a:r>
              <a:rPr lang="nl-NL" sz="20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Adrian</a:t>
            </a:r>
            <a:r>
              <a:rPr lang="nl-NL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sz="20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Kaehler</a:t>
            </a:r>
            <a:r>
              <a:rPr lang="nl-NL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ISBN: 978-0-596-51613-0</a:t>
            </a:r>
          </a:p>
          <a:p>
            <a:endParaRPr lang="nl-NL" sz="2000" i="1" dirty="0" smtClean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nl-NL" sz="2000" i="1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Computer </a:t>
            </a:r>
            <a:r>
              <a:rPr lang="nl-NL" sz="2000" i="1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Vision</a:t>
            </a:r>
            <a:r>
              <a:rPr lang="nl-NL" sz="2000" i="1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sz="2000" i="1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Algorithms</a:t>
            </a:r>
            <a:r>
              <a:rPr lang="nl-NL" sz="2000" i="1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sz="2000" i="1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nl-NL" sz="2000" i="1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Applications. Richard </a:t>
            </a:r>
            <a:r>
              <a:rPr lang="nl-NL" sz="2000" i="1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Szeliski</a:t>
            </a:r>
            <a:r>
              <a:rPr lang="nl-NL" sz="2000" i="1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  ISBN: 978-1-84882-935-0</a:t>
            </a:r>
          </a:p>
          <a:p>
            <a:endParaRPr lang="nl-NL" sz="2000" i="1" dirty="0" smtClean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nl-NL" sz="2000" i="1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Digital Image Processing. Rafael C. </a:t>
            </a:r>
            <a:r>
              <a:rPr lang="nl-NL" sz="2000" i="1" dirty="0" err="1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Gonzalez</a:t>
            </a:r>
            <a:r>
              <a:rPr lang="nl-NL" sz="2000" i="1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&amp; Richard E. Woods ISBN:978-0-13-168728-8</a:t>
            </a:r>
          </a:p>
          <a:p>
            <a:endParaRPr lang="nl-NL" sz="2000" i="1" dirty="0" smtClean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Vision: Automated Visual Inspection and Robot Vision” </a:t>
            </a:r>
            <a:r>
              <a:rPr lang="nl-NL" sz="2000" i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http://</a:t>
            </a:r>
            <a:r>
              <a:rPr lang="nl-NL" sz="2000" i="1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homepages.inf.ed.ac.uk/rbf/BOOKS/VERNON/</a:t>
            </a:r>
            <a:endParaRPr lang="nl-NL" sz="2000" i="1" dirty="0" smtClean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1187624" y="966510"/>
            <a:ext cx="2618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i="1" dirty="0" err="1" smtClean="0">
                <a:latin typeface="Times New Roman" pitchFamily="18" charset="0"/>
                <a:cs typeface="Times New Roman" pitchFamily="18" charset="0"/>
              </a:rPr>
              <a:t>Recommended</a:t>
            </a:r>
            <a:r>
              <a:rPr lang="nl-NL" sz="2000" i="1" dirty="0" smtClean="0">
                <a:latin typeface="Times New Roman" pitchFamily="18" charset="0"/>
                <a:cs typeface="Times New Roman" pitchFamily="18" charset="0"/>
              </a:rPr>
              <a:t> reading:</a:t>
            </a:r>
          </a:p>
        </p:txBody>
      </p:sp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541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04864"/>
            <a:ext cx="7355406" cy="415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hthoek 2"/>
          <p:cNvSpPr/>
          <p:nvPr/>
        </p:nvSpPr>
        <p:spPr>
          <a:xfrm>
            <a:off x="86926" y="897702"/>
            <a:ext cx="8784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A </a:t>
            </a:r>
            <a:r>
              <a:rPr lang="en-US" sz="2000" b="1" dirty="0">
                <a:latin typeface="+mj-lt"/>
              </a:rPr>
              <a:t>digital image</a:t>
            </a:r>
            <a:r>
              <a:rPr lang="en-US" sz="2000" dirty="0">
                <a:latin typeface="+mj-lt"/>
              </a:rPr>
              <a:t> is a representation of a two-dimensional image as a finite set of digital values, called picture elements or </a:t>
            </a:r>
            <a:r>
              <a:rPr lang="en-US" sz="2000" dirty="0" smtClean="0">
                <a:latin typeface="+mj-lt"/>
              </a:rPr>
              <a:t>pixels.</a:t>
            </a:r>
            <a:endParaRPr lang="nl-NL" sz="2000" dirty="0">
              <a:latin typeface="+mj-lt"/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2098829" y="256809"/>
            <a:ext cx="519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Image </a:t>
            </a:r>
            <a:r>
              <a:rPr lang="nl-NL" sz="2400" dirty="0" err="1" smtClean="0">
                <a:solidFill>
                  <a:srgbClr val="C00000"/>
                </a:solidFill>
                <a:latin typeface="+mj-lt"/>
              </a:rPr>
              <a:t>Acquisition</a:t>
            </a:r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nl-NL" sz="2400" dirty="0" err="1" smtClean="0">
                <a:solidFill>
                  <a:srgbClr val="C00000"/>
                </a:solidFill>
                <a:latin typeface="+mj-lt"/>
              </a:rPr>
              <a:t>and</a:t>
            </a:r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nl-NL" sz="2400" dirty="0" err="1" smtClean="0">
                <a:solidFill>
                  <a:srgbClr val="C00000"/>
                </a:solidFill>
                <a:latin typeface="+mj-lt"/>
              </a:rPr>
              <a:t>Formation</a:t>
            </a:r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 Model</a:t>
            </a:r>
            <a:endParaRPr lang="nl-NL" sz="2400" dirty="0">
              <a:solidFill>
                <a:srgbClr val="C0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vak 3"/>
              <p:cNvSpPr txBox="1"/>
              <p:nvPr/>
            </p:nvSpPr>
            <p:spPr>
              <a:xfrm>
                <a:off x="5580112" y="5517232"/>
                <a:ext cx="22375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600" b="0" i="1" smtClean="0">
                          <a:latin typeface="Cambria Math"/>
                          <a:cs typeface="Times New Roman" pitchFamily="18" charset="0"/>
                        </a:rPr>
                        <m:t>𝑓</m:t>
                      </m:r>
                      <m:d>
                        <m:dPr>
                          <m:ctrlPr>
                            <a:rPr lang="nl-NL" sz="16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nl-NL" sz="1600" b="0" i="1" smtClean="0"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lang="nl-NL" sz="1600" b="0" i="1" smtClean="0"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nl-NL" sz="1600" b="0" i="1" smtClean="0"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</m:e>
                      </m:d>
                      <m:r>
                        <a:rPr lang="nl-NL" sz="1600" b="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r>
                        <a:rPr lang="nl-NL" sz="1600" b="0" i="1" smtClean="0">
                          <a:latin typeface="Cambria Math"/>
                          <a:cs typeface="Times New Roman" pitchFamily="18" charset="0"/>
                        </a:rPr>
                        <m:t>𝑖</m:t>
                      </m:r>
                      <m:d>
                        <m:dPr>
                          <m:ctrlPr>
                            <a:rPr lang="nl-NL" sz="16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nl-NL" sz="1600" b="0" i="1" smtClean="0"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lang="nl-NL" sz="1600" b="0" i="1" smtClean="0"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nl-NL" sz="1600" b="0" i="1" smtClean="0"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</m:e>
                      </m:d>
                      <m:r>
                        <a:rPr lang="nl-NL" sz="1600" b="0" i="1" smtClean="0">
                          <a:latin typeface="Cambria Math"/>
                          <a:cs typeface="Times New Roman" pitchFamily="18" charset="0"/>
                        </a:rPr>
                        <m:t>𝑟</m:t>
                      </m:r>
                      <m:d>
                        <m:dPr>
                          <m:ctrlPr>
                            <a:rPr lang="nl-NL" sz="16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nl-NL" sz="1600" b="0" i="1" smtClean="0"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lang="nl-NL" sz="1600" b="0" i="1" smtClean="0"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nl-NL" sz="1600" b="0" i="1" smtClean="0"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nl-NL" sz="1600" i="1" dirty="0" err="1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kstvak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5517232"/>
                <a:ext cx="2237599" cy="338554"/>
              </a:xfrm>
              <a:prstGeom prst="rect">
                <a:avLst/>
              </a:prstGeom>
              <a:blipFill rotWithShape="1">
                <a:blip r:embed="rId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765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ep 24"/>
          <p:cNvGrpSpPr/>
          <p:nvPr/>
        </p:nvGrpSpPr>
        <p:grpSpPr>
          <a:xfrm>
            <a:off x="3137918" y="1007752"/>
            <a:ext cx="5992449" cy="5229200"/>
            <a:chOff x="655869" y="846004"/>
            <a:chExt cx="7088353" cy="572396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69" y="846004"/>
              <a:ext cx="4693618" cy="2076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539" y="3163441"/>
              <a:ext cx="7081683" cy="387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8" y="3501008"/>
              <a:ext cx="3068960" cy="30689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Ovaal 8"/>
            <p:cNvSpPr/>
            <p:nvPr/>
          </p:nvSpPr>
          <p:spPr>
            <a:xfrm>
              <a:off x="757362" y="3039219"/>
              <a:ext cx="504056" cy="467122"/>
            </a:xfrm>
            <a:prstGeom prst="ellipse">
              <a:avLst/>
            </a:prstGeom>
            <a:noFill/>
            <a:ln w="1270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" name="Ovaal 4"/>
            <p:cNvSpPr/>
            <p:nvPr/>
          </p:nvSpPr>
          <p:spPr>
            <a:xfrm>
              <a:off x="1471067" y="1026024"/>
              <a:ext cx="1872208" cy="1716782"/>
            </a:xfrm>
            <a:prstGeom prst="ellipse">
              <a:avLst/>
            </a:prstGeom>
            <a:noFill/>
            <a:ln w="12700" cap="rnd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10" name="Gebogen verbindingslijn 9"/>
            <p:cNvCxnSpPr>
              <a:stCxn id="5" idx="2"/>
              <a:endCxn id="9" idx="2"/>
            </p:cNvCxnSpPr>
            <p:nvPr/>
          </p:nvCxnSpPr>
          <p:spPr>
            <a:xfrm rot="10800000" flipV="1">
              <a:off x="757363" y="1884414"/>
              <a:ext cx="713705" cy="1388365"/>
            </a:xfrm>
            <a:prstGeom prst="bentConnector3">
              <a:avLst>
                <a:gd name="adj1" fmla="val 132030"/>
              </a:avLst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7171" y="4293097"/>
              <a:ext cx="1516757" cy="8758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4" name="Tekstvak 23"/>
          <p:cNvSpPr txBox="1"/>
          <p:nvPr/>
        </p:nvSpPr>
        <p:spPr>
          <a:xfrm>
            <a:off x="2657223" y="116632"/>
            <a:ext cx="3971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Image </a:t>
            </a:r>
            <a:r>
              <a:rPr lang="nl-NL" sz="2400" dirty="0" err="1" smtClean="0">
                <a:solidFill>
                  <a:srgbClr val="C00000"/>
                </a:solidFill>
                <a:latin typeface="+mj-lt"/>
              </a:rPr>
              <a:t>Sensing</a:t>
            </a:r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nl-NL" sz="2400" dirty="0" err="1" smtClean="0">
                <a:solidFill>
                  <a:srgbClr val="C00000"/>
                </a:solidFill>
                <a:latin typeface="+mj-lt"/>
              </a:rPr>
              <a:t>and</a:t>
            </a:r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nl-NL" sz="2400" dirty="0" err="1" smtClean="0">
                <a:solidFill>
                  <a:srgbClr val="C00000"/>
                </a:solidFill>
                <a:latin typeface="+mj-lt"/>
              </a:rPr>
              <a:t>Acquisition</a:t>
            </a:r>
            <a:endParaRPr lang="nl-NL"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2" name="Rechthoek 1"/>
          <p:cNvSpPr/>
          <p:nvPr/>
        </p:nvSpPr>
        <p:spPr>
          <a:xfrm>
            <a:off x="3275856" y="1340768"/>
            <a:ext cx="551225" cy="216024"/>
          </a:xfrm>
          <a:prstGeom prst="rect">
            <a:avLst/>
          </a:prstGeom>
          <a:noFill/>
          <a:ln w="1270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1" name="Groep 10"/>
          <p:cNvGrpSpPr/>
          <p:nvPr/>
        </p:nvGrpSpPr>
        <p:grpSpPr>
          <a:xfrm>
            <a:off x="323528" y="1448780"/>
            <a:ext cx="4064493" cy="4788172"/>
            <a:chOff x="323528" y="1448780"/>
            <a:chExt cx="4064493" cy="4788172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156888"/>
              <a:ext cx="4064493" cy="20800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" name="Gebogen verbindingslijn 5"/>
            <p:cNvCxnSpPr>
              <a:stCxn id="2" idx="1"/>
            </p:cNvCxnSpPr>
            <p:nvPr/>
          </p:nvCxnSpPr>
          <p:spPr>
            <a:xfrm rot="10800000" flipV="1">
              <a:off x="2123728" y="1448780"/>
              <a:ext cx="1152128" cy="2708108"/>
            </a:xfrm>
            <a:prstGeom prst="bentConnector2">
              <a:avLst/>
            </a:prstGeom>
            <a:ln w="9525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jdelijke aanduiding voor voet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766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49020"/>
            <a:ext cx="4895850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893171"/>
            <a:ext cx="3362325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hthoek 2"/>
          <p:cNvSpPr/>
          <p:nvPr/>
        </p:nvSpPr>
        <p:spPr>
          <a:xfrm>
            <a:off x="5153869" y="1124744"/>
            <a:ext cx="36662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relative quantity of photons in each cavity are </a:t>
            </a:r>
            <a:r>
              <a:rPr lang="en-US" dirty="0" smtClean="0"/>
              <a:t>sorted </a:t>
            </a:r>
            <a:r>
              <a:rPr lang="en-US" dirty="0"/>
              <a:t>into various intensity levels, whose precision is determined by </a:t>
            </a:r>
            <a:r>
              <a:rPr lang="en-US" dirty="0">
                <a:solidFill>
                  <a:srgbClr val="C00000"/>
                </a:solidFill>
              </a:rPr>
              <a:t>bit depth </a:t>
            </a:r>
            <a:r>
              <a:rPr lang="en-US" dirty="0"/>
              <a:t>(0 - 255 for an 8-bit image).</a:t>
            </a:r>
            <a:endParaRPr lang="nl-NL" dirty="0"/>
          </a:p>
        </p:txBody>
      </p:sp>
      <p:sp>
        <p:nvSpPr>
          <p:cNvPr id="4" name="Rechthoek 3"/>
          <p:cNvSpPr/>
          <p:nvPr/>
        </p:nvSpPr>
        <p:spPr>
          <a:xfrm>
            <a:off x="107504" y="2852936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Each cavity is unable to distinguish how much of each color has fallen in, so the above illustration would only be able to create </a:t>
            </a:r>
            <a:r>
              <a:rPr lang="en-US" i="1" dirty="0"/>
              <a:t>grayscale images.</a:t>
            </a:r>
            <a:endParaRPr lang="nl-NL" i="1" dirty="0"/>
          </a:p>
        </p:txBody>
      </p:sp>
      <p:sp>
        <p:nvSpPr>
          <p:cNvPr id="5" name="Rechthoek 4"/>
          <p:cNvSpPr/>
          <p:nvPr/>
        </p:nvSpPr>
        <p:spPr>
          <a:xfrm>
            <a:off x="107504" y="3646765"/>
            <a:ext cx="540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</a:t>
            </a:r>
            <a:r>
              <a:rPr lang="en-US" dirty="0" smtClean="0"/>
              <a:t>Bayer(color filter) </a:t>
            </a:r>
            <a:r>
              <a:rPr lang="en-US" dirty="0"/>
              <a:t>array consists of alternating rows of red-green and green-blue filters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2680862" y="244118"/>
            <a:ext cx="39716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Image </a:t>
            </a:r>
            <a:r>
              <a:rPr lang="nl-NL" sz="2400" dirty="0" err="1" smtClean="0">
                <a:solidFill>
                  <a:srgbClr val="C00000"/>
                </a:solidFill>
                <a:latin typeface="+mj-lt"/>
              </a:rPr>
              <a:t>Sensing</a:t>
            </a:r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nl-NL" sz="2400" dirty="0" err="1" smtClean="0">
                <a:solidFill>
                  <a:srgbClr val="C00000"/>
                </a:solidFill>
                <a:latin typeface="+mj-lt"/>
              </a:rPr>
              <a:t>and</a:t>
            </a:r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nl-NL" sz="2400" dirty="0" err="1" smtClean="0">
                <a:solidFill>
                  <a:srgbClr val="C00000"/>
                </a:solidFill>
                <a:latin typeface="+mj-lt"/>
              </a:rPr>
              <a:t>Acquisition</a:t>
            </a:r>
            <a:endParaRPr lang="nl-NL" sz="2400" dirty="0" smtClean="0">
              <a:solidFill>
                <a:srgbClr val="C00000"/>
              </a:solidFill>
              <a:latin typeface="+mj-lt"/>
            </a:endParaRPr>
          </a:p>
          <a:p>
            <a:pPr algn="ctr"/>
            <a:r>
              <a:rPr lang="nl-NL" dirty="0" smtClean="0">
                <a:solidFill>
                  <a:srgbClr val="C00000"/>
                </a:solidFill>
                <a:latin typeface="+mj-lt"/>
              </a:rPr>
              <a:t>( Filter)</a:t>
            </a:r>
            <a:endParaRPr lang="nl-NL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4293096"/>
            <a:ext cx="5581650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MINES-VIS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3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rnd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600" dirty="0" smtClean="0">
            <a:latin typeface="Times New Roman" pitchFamily="18" charset="0"/>
            <a:cs typeface="Times New Roman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ak xmlns="252BDB0A-93DC-4662-B430-FE66A79436E9">V3D1</Vak>
    <Categorie xmlns="252BDB0A-93DC-4662-B430-FE66A79436E9">Periode1</Categori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FC173E217BAF4E80805EE817A2FB16" ma:contentTypeVersion="0" ma:contentTypeDescription="Create a new document." ma:contentTypeScope="" ma:versionID="5b1d31a4fab7e725f1c741106b634ad7">
  <xsd:schema xmlns:xsd="http://www.w3.org/2001/XMLSchema" xmlns:xs="http://www.w3.org/2001/XMLSchema" xmlns:p="http://schemas.microsoft.com/office/2006/metadata/properties" xmlns:ns2="252BDB0A-93DC-4662-B430-FE66A79436E9" targetNamespace="http://schemas.microsoft.com/office/2006/metadata/properties" ma:root="true" ma:fieldsID="44b0c62110821253a9df2be90f6d531b" ns2:_="">
    <xsd:import namespace="252BDB0A-93DC-4662-B430-FE66A79436E9"/>
    <xsd:element name="properties">
      <xsd:complexType>
        <xsd:sequence>
          <xsd:element name="documentManagement">
            <xsd:complexType>
              <xsd:all>
                <xsd:element ref="ns2:Categorie" minOccurs="0"/>
                <xsd:element ref="ns2:Vak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2BDB0A-93DC-4662-B430-FE66A79436E9" elementFormDefault="qualified">
    <xsd:import namespace="http://schemas.microsoft.com/office/2006/documentManagement/types"/>
    <xsd:import namespace="http://schemas.microsoft.com/office/infopath/2007/PartnerControls"/>
    <xsd:element name="Categorie" ma:index="8" nillable="true" ma:displayName="Categorie" ma:default="Periode1" ma:format="Dropdown" ma:internalName="Categorie">
      <xsd:simpleType>
        <xsd:restriction base="dms:Choice">
          <xsd:enumeration value="Periode1"/>
          <xsd:enumeration value="Periode2"/>
          <xsd:enumeration value="Algemeen"/>
          <xsd:enumeration value="Cursus UvT"/>
        </xsd:restriction>
      </xsd:simpleType>
    </xsd:element>
    <xsd:element name="Vak" ma:index="9" nillable="true" ma:displayName="Vak" ma:default="V3D1" ma:format="Dropdown" ma:internalName="Vak">
      <xsd:simpleType>
        <xsd:restriction base="dms:Choice">
          <xsd:enumeration value="V3D1"/>
          <xsd:enumeration value="VED1"/>
          <xsd:enumeration value="VCC1"/>
          <xsd:enumeration value="VPT1"/>
          <xsd:enumeration value="VIS2"/>
          <xsd:enumeration value="VPT2"/>
          <xsd:enumeration value="VRS2"/>
          <xsd:enumeration value="VEX2"/>
          <xsd:enumeration value="VUI2"/>
          <xsd:enumeration value="VUX2"/>
          <xsd:enumeration value="Cursu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5AB39B-3AA9-4EE4-9D76-6F67CF1ACA00}"/>
</file>

<file path=customXml/itemProps2.xml><?xml version="1.0" encoding="utf-8"?>
<ds:datastoreItem xmlns:ds="http://schemas.openxmlformats.org/officeDocument/2006/customXml" ds:itemID="{78C5C6A9-9C96-4456-A3B0-8E803BBA97FA}"/>
</file>

<file path=customXml/itemProps3.xml><?xml version="1.0" encoding="utf-8"?>
<ds:datastoreItem xmlns:ds="http://schemas.openxmlformats.org/officeDocument/2006/customXml" ds:itemID="{61061E5B-947A-4EB7-9323-BFE318258455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1102</Words>
  <Application>Microsoft Office PowerPoint</Application>
  <PresentationFormat>Diavoorstelling (4:3)</PresentationFormat>
  <Paragraphs>310</Paragraphs>
  <Slides>37</Slides>
  <Notes>5</Notes>
  <HiddenSlides>3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37</vt:i4>
      </vt:variant>
    </vt:vector>
  </HeadingPairs>
  <TitlesOfParts>
    <vt:vector size="45" baseType="lpstr">
      <vt:lpstr>ＭＳ Ｐゴシック</vt:lpstr>
      <vt:lpstr>Arial</vt:lpstr>
      <vt:lpstr>Calibri</vt:lpstr>
      <vt:lpstr>Cambria Math</vt:lpstr>
      <vt:lpstr>Courier New</vt:lpstr>
      <vt:lpstr>Times New Roman</vt:lpstr>
      <vt:lpstr>Wingdings</vt:lpstr>
      <vt:lpstr>Kantoorthema</vt:lpstr>
      <vt:lpstr>MINES-VIS</vt:lpstr>
      <vt:lpstr>Minor Embedded Systems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OpenCV</vt:lpstr>
      <vt:lpstr>PowerPoint-presentatie</vt:lpstr>
    </vt:vector>
  </TitlesOfParts>
  <Company>Fontys Hogescholen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MINES-VIS2015 week 1</dc:title>
  <dc:creator>Figaroa,Oswald O.E.</dc:creator>
  <cp:lastModifiedBy>Figaroa,Oswald O.E.</cp:lastModifiedBy>
  <cp:revision>167</cp:revision>
  <dcterms:created xsi:type="dcterms:W3CDTF">2012-06-01T12:10:39Z</dcterms:created>
  <dcterms:modified xsi:type="dcterms:W3CDTF">2016-07-05T13:51:29Z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0x0101002BFC173E217BAF4E80805EE817A2FB16</vt:lpwstr>
  </property>
</Properties>
</file>